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onsolas" panose="020B0609020204030204" pitchFamily="49" charset="0"/>
      <p:regular r:id="rId13"/>
      <p:bold r:id="rId14"/>
      <p:italic r:id="rId15"/>
      <p:boldItalic r:id="rId16"/>
    </p:embeddedFont>
    <p:embeddedFont>
      <p:font typeface="Inter"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6" d="100"/>
          <a:sy n="76" d="100"/>
        </p:scale>
        <p:origin x="331"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4747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70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66048"/>
            <a:ext cx="7556421" cy="1488519"/>
          </a:xfrm>
          <a:prstGeom prst="rect">
            <a:avLst/>
          </a:prstGeom>
          <a:noFill/>
          <a:ln/>
        </p:spPr>
        <p:txBody>
          <a:bodyPr wrap="square" lIns="0" tIns="0" rIns="0" bIns="0" rtlCol="0" anchor="t"/>
          <a:lstStyle/>
          <a:p>
            <a:pPr marL="0" indent="0" algn="l">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AI-Powered Automated Cybersecurity System</a:t>
            </a:r>
            <a:endParaRPr lang="en-US" sz="4650" dirty="0"/>
          </a:p>
        </p:txBody>
      </p:sp>
      <p:sp>
        <p:nvSpPr>
          <p:cNvPr id="4" name="Text 1"/>
          <p:cNvSpPr/>
          <p:nvPr/>
        </p:nvSpPr>
        <p:spPr>
          <a:xfrm>
            <a:off x="793790" y="2594729"/>
            <a:ext cx="4885373" cy="595432"/>
          </a:xfrm>
          <a:prstGeom prst="rect">
            <a:avLst/>
          </a:prstGeom>
          <a:noFill/>
          <a:ln/>
        </p:spPr>
        <p:txBody>
          <a:bodyPr wrap="none" lIns="0" tIns="0" rIns="0" bIns="0" rtlCol="0" anchor="t"/>
          <a:lstStyle/>
          <a:p>
            <a:pPr marL="0" indent="0" algn="l">
              <a:lnSpc>
                <a:spcPts val="4650"/>
              </a:lnSpc>
              <a:buNone/>
            </a:pPr>
            <a:r>
              <a:rPr lang="en-US" sz="3750" b="1" kern="0" spc="-75" dirty="0">
                <a:solidFill>
                  <a:srgbClr val="FF8AAF"/>
                </a:solidFill>
                <a:latin typeface="Petrona Bold" pitchFamily="34" charset="0"/>
                <a:ea typeface="Petrona Bold" pitchFamily="34" charset="-122"/>
                <a:cs typeface="Petrona Bold" pitchFamily="34" charset="-120"/>
              </a:rPr>
              <a:t>Team Name: MalWhere</a:t>
            </a:r>
            <a:endParaRPr lang="en-US" sz="3750" dirty="0"/>
          </a:p>
        </p:txBody>
      </p:sp>
      <p:sp>
        <p:nvSpPr>
          <p:cNvPr id="5" name="Text 2"/>
          <p:cNvSpPr/>
          <p:nvPr/>
        </p:nvSpPr>
        <p:spPr>
          <a:xfrm>
            <a:off x="793790" y="3530322"/>
            <a:ext cx="297703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FF8AAF"/>
                </a:solidFill>
                <a:latin typeface="Petrona Bold" pitchFamily="34" charset="0"/>
                <a:ea typeface="Petrona Bold" pitchFamily="34" charset="-122"/>
                <a:cs typeface="Petrona Bold" pitchFamily="34" charset="-120"/>
              </a:rPr>
              <a:t>Team Members: </a:t>
            </a:r>
            <a:endParaRPr lang="en-US" sz="2300" dirty="0"/>
          </a:p>
        </p:txBody>
      </p:sp>
      <p:sp>
        <p:nvSpPr>
          <p:cNvPr id="6" name="Text 3"/>
          <p:cNvSpPr/>
          <p:nvPr/>
        </p:nvSpPr>
        <p:spPr>
          <a:xfrm>
            <a:off x="793790" y="4242554"/>
            <a:ext cx="3714988"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FF8AAF"/>
                </a:solidFill>
                <a:latin typeface="Petrona Bold" pitchFamily="34" charset="0"/>
                <a:ea typeface="Petrona Bold" pitchFamily="34" charset="-122"/>
                <a:cs typeface="Petrona Bold" pitchFamily="34" charset="-120"/>
              </a:rPr>
              <a:t>Tanishka Gupta (2201CS93) </a:t>
            </a:r>
            <a:endParaRPr lang="en-US" sz="2300" dirty="0"/>
          </a:p>
        </p:txBody>
      </p:sp>
      <p:sp>
        <p:nvSpPr>
          <p:cNvPr id="7" name="Text 4"/>
          <p:cNvSpPr/>
          <p:nvPr/>
        </p:nvSpPr>
        <p:spPr>
          <a:xfrm>
            <a:off x="793790" y="4954786"/>
            <a:ext cx="3987522"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FF8AAF"/>
                </a:solidFill>
                <a:latin typeface="Petrona Bold" pitchFamily="34" charset="0"/>
                <a:ea typeface="Petrona Bold" pitchFamily="34" charset="-122"/>
                <a:cs typeface="Petrona Bold" pitchFamily="34" charset="-120"/>
              </a:rPr>
              <a:t>Shambhavi Verma (2201CS89)</a:t>
            </a:r>
            <a:endParaRPr lang="en-US" sz="2300" dirty="0"/>
          </a:p>
        </p:txBody>
      </p:sp>
      <p:sp>
        <p:nvSpPr>
          <p:cNvPr id="8" name="Text 5"/>
          <p:cNvSpPr/>
          <p:nvPr/>
        </p:nvSpPr>
        <p:spPr>
          <a:xfrm>
            <a:off x="793790" y="5667018"/>
            <a:ext cx="3489127"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FF8AAF"/>
                </a:solidFill>
                <a:latin typeface="Petrona Bold" pitchFamily="34" charset="0"/>
                <a:ea typeface="Petrona Bold" pitchFamily="34" charset="-122"/>
                <a:cs typeface="Petrona Bold" pitchFamily="34" charset="-120"/>
              </a:rPr>
              <a:t>Vartika Pathak (2201CS75)</a:t>
            </a:r>
            <a:endParaRPr lang="en-US" sz="2300" dirty="0"/>
          </a:p>
        </p:txBody>
      </p:sp>
      <p:sp>
        <p:nvSpPr>
          <p:cNvPr id="9" name="Text 6"/>
          <p:cNvSpPr/>
          <p:nvPr/>
        </p:nvSpPr>
        <p:spPr>
          <a:xfrm>
            <a:off x="793790" y="6379250"/>
            <a:ext cx="3006923"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FF8AAF"/>
                </a:solidFill>
                <a:latin typeface="Petrona Bold" pitchFamily="34" charset="0"/>
                <a:ea typeface="Petrona Bold" pitchFamily="34" charset="-122"/>
                <a:cs typeface="Petrona Bold" pitchFamily="34" charset="-120"/>
              </a:rPr>
              <a:t>P. Sai Laysa (2201CS61)</a:t>
            </a:r>
            <a:endParaRPr lang="en-US" sz="2300" dirty="0"/>
          </a:p>
        </p:txBody>
      </p:sp>
      <p:sp>
        <p:nvSpPr>
          <p:cNvPr id="10" name="Text 7"/>
          <p:cNvSpPr/>
          <p:nvPr/>
        </p:nvSpPr>
        <p:spPr>
          <a:xfrm>
            <a:off x="793790" y="7091482"/>
            <a:ext cx="3273743"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FF8AAF"/>
                </a:solidFill>
                <a:latin typeface="Petrona Bold" pitchFamily="34" charset="0"/>
                <a:ea typeface="Petrona Bold" pitchFamily="34" charset="-122"/>
                <a:cs typeface="Petrona Bold" pitchFamily="34" charset="-120"/>
              </a:rPr>
              <a:t>Tanisha Garg (2201AI40)</a:t>
            </a:r>
            <a:endParaRPr lang="en-US" sz="23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493639"/>
            <a:ext cx="7556421" cy="1488519"/>
          </a:xfrm>
          <a:prstGeom prst="rect">
            <a:avLst/>
          </a:prstGeom>
          <a:noFill/>
          <a:ln/>
        </p:spPr>
        <p:txBody>
          <a:bodyPr wrap="square" lIns="0" tIns="0" rIns="0" bIns="0" rtlCol="0" anchor="t"/>
          <a:lstStyle/>
          <a:p>
            <a:pPr marL="0" indent="0" algn="l">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Conclusion &amp; Acknowledgment</a:t>
            </a:r>
            <a:endParaRPr lang="en-US" sz="4650" dirty="0"/>
          </a:p>
        </p:txBody>
      </p:sp>
      <p:sp>
        <p:nvSpPr>
          <p:cNvPr id="4" name="Text 1"/>
          <p:cNvSpPr/>
          <p:nvPr/>
        </p:nvSpPr>
        <p:spPr>
          <a:xfrm>
            <a:off x="6280190" y="3322320"/>
            <a:ext cx="7556421" cy="1814513"/>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We sincerely thank the organizers of this hackathon for providing us with the opportunity to develop and showcase our AI-powered cybersecurity solution. A special thanks to Microsoft for offering access to Azure AI services, which played a crucial role in building and deploying our system. </a:t>
            </a:r>
            <a:endParaRPr lang="en-US" sz="1750" dirty="0"/>
          </a:p>
        </p:txBody>
      </p:sp>
      <p:sp>
        <p:nvSpPr>
          <p:cNvPr id="5" name="Text 2"/>
          <p:cNvSpPr/>
          <p:nvPr/>
        </p:nvSpPr>
        <p:spPr>
          <a:xfrm>
            <a:off x="6280190" y="5391983"/>
            <a:ext cx="7556421"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We truly appreciate the resources and support that made this innovation possible. Thank you!</a:t>
            </a:r>
            <a:endParaRPr lang="en-US" sz="1750" dirty="0"/>
          </a:p>
        </p:txBody>
      </p:sp>
      <p:sp>
        <p:nvSpPr>
          <p:cNvPr id="6" name="Text 3"/>
          <p:cNvSpPr/>
          <p:nvPr/>
        </p:nvSpPr>
        <p:spPr>
          <a:xfrm>
            <a:off x="6280190" y="6372939"/>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067633"/>
            <a:ext cx="7556421" cy="2232779"/>
          </a:xfrm>
          <a:prstGeom prst="rect">
            <a:avLst/>
          </a:prstGeom>
          <a:noFill/>
          <a:ln/>
        </p:spPr>
        <p:txBody>
          <a:bodyPr wrap="square" lIns="0" tIns="0" rIns="0" bIns="0" rtlCol="0" anchor="t"/>
          <a:lstStyle/>
          <a:p>
            <a:pPr marL="0" indent="0" algn="l">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Problem Statement: Addressing the Cybersecurity Challenge</a:t>
            </a:r>
            <a:endParaRPr lang="en-US" sz="4650" dirty="0"/>
          </a:p>
        </p:txBody>
      </p:sp>
      <p:sp>
        <p:nvSpPr>
          <p:cNvPr id="4" name="Text 1"/>
          <p:cNvSpPr/>
          <p:nvPr/>
        </p:nvSpPr>
        <p:spPr>
          <a:xfrm>
            <a:off x="6280190" y="3640574"/>
            <a:ext cx="7556421" cy="1814513"/>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Individuals face increasing risks from cyber threats, including network intrusions, malware infections, and phishing attacks. Traditional security solutions often struggle with scalability, real-time threat detection, and high false positive rates, leading to inefficiencies in cybersecurity operations. </a:t>
            </a:r>
            <a:endParaRPr lang="en-US" sz="1750" dirty="0"/>
          </a:p>
        </p:txBody>
      </p:sp>
      <p:sp>
        <p:nvSpPr>
          <p:cNvPr id="5" name="Text 2"/>
          <p:cNvSpPr/>
          <p:nvPr/>
        </p:nvSpPr>
        <p:spPr>
          <a:xfrm>
            <a:off x="6280190" y="5710238"/>
            <a:ext cx="7556421" cy="1451610"/>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To address these challenges, our AI-powered system leverages advanced anomaly detection, text analytics, and computer vision techniques to enhance threat detection, reduce false positives, and improve response times.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00061" y="723067"/>
            <a:ext cx="5470327" cy="669131"/>
          </a:xfrm>
          <a:prstGeom prst="rect">
            <a:avLst/>
          </a:prstGeom>
          <a:noFill/>
          <a:ln/>
        </p:spPr>
        <p:txBody>
          <a:bodyPr wrap="none" lIns="0" tIns="0" rIns="0" bIns="0" rtlCol="0" anchor="t"/>
          <a:lstStyle/>
          <a:p>
            <a:pPr marL="0" indent="0" algn="l">
              <a:lnSpc>
                <a:spcPts val="5250"/>
              </a:lnSpc>
              <a:buNone/>
            </a:pPr>
            <a:r>
              <a:rPr lang="en-US" sz="4200" b="1" kern="0" spc="-84" dirty="0">
                <a:solidFill>
                  <a:srgbClr val="FF8AAF"/>
                </a:solidFill>
                <a:latin typeface="Petrona Bold" pitchFamily="34" charset="0"/>
                <a:ea typeface="Petrona Bold" pitchFamily="34" charset="-122"/>
                <a:cs typeface="Petrona Bold" pitchFamily="34" charset="-120"/>
              </a:rPr>
              <a:t>Our AI-Driven Solution</a:t>
            </a:r>
            <a:endParaRPr lang="en-US" sz="4200" dirty="0"/>
          </a:p>
        </p:txBody>
      </p:sp>
      <p:sp>
        <p:nvSpPr>
          <p:cNvPr id="4" name="Text 1"/>
          <p:cNvSpPr/>
          <p:nvPr/>
        </p:nvSpPr>
        <p:spPr>
          <a:xfrm>
            <a:off x="6200061" y="1698069"/>
            <a:ext cx="7716679" cy="652462"/>
          </a:xfrm>
          <a:prstGeom prst="rect">
            <a:avLst/>
          </a:prstGeom>
          <a:noFill/>
          <a:ln/>
        </p:spPr>
        <p:txBody>
          <a:bodyPr wrap="square" lIns="0" tIns="0" rIns="0" bIns="0" rtlCol="0" anchor="t"/>
          <a:lstStyle/>
          <a:p>
            <a:pPr marL="0" indent="0" algn="l">
              <a:lnSpc>
                <a:spcPts val="2550"/>
              </a:lnSpc>
              <a:buNone/>
            </a:pPr>
            <a:r>
              <a:rPr lang="en-US" sz="1600" kern="0" spc="-32" dirty="0">
                <a:solidFill>
                  <a:srgbClr val="E0D6DE"/>
                </a:solidFill>
                <a:latin typeface="Inter" pitchFamily="34" charset="0"/>
                <a:ea typeface="Inter" pitchFamily="34" charset="-122"/>
                <a:cs typeface="Inter" pitchFamily="34" charset="-120"/>
              </a:rPr>
              <a:t>Our system leverages AI for anomaly detection, malware identification, and phishing prevention, along with the CyberShield Chatbot for online safety guidance.</a:t>
            </a:r>
            <a:endParaRPr lang="en-US" sz="1600" dirty="0"/>
          </a:p>
        </p:txBody>
      </p:sp>
      <p:pic>
        <p:nvPicPr>
          <p:cNvPr id="5" name="Image 1" descr="preencoded.png"/>
          <p:cNvPicPr>
            <a:picLocks noChangeAspect="1"/>
          </p:cNvPicPr>
          <p:nvPr/>
        </p:nvPicPr>
        <p:blipFill>
          <a:blip r:embed="rId4"/>
          <a:stretch>
            <a:fillRect/>
          </a:stretch>
        </p:blipFill>
        <p:spPr>
          <a:xfrm>
            <a:off x="6200061" y="2579846"/>
            <a:ext cx="509707" cy="509707"/>
          </a:xfrm>
          <a:prstGeom prst="rect">
            <a:avLst/>
          </a:prstGeom>
        </p:spPr>
      </p:pic>
      <p:sp>
        <p:nvSpPr>
          <p:cNvPr id="6" name="Text 2"/>
          <p:cNvSpPr/>
          <p:nvPr/>
        </p:nvSpPr>
        <p:spPr>
          <a:xfrm>
            <a:off x="6200061" y="3293388"/>
            <a:ext cx="2368272" cy="669131"/>
          </a:xfrm>
          <a:prstGeom prst="rect">
            <a:avLst/>
          </a:prstGeom>
          <a:noFill/>
          <a:ln/>
        </p:spPr>
        <p:txBody>
          <a:bodyPr wrap="square" lIns="0" tIns="0" rIns="0" bIns="0" rtlCol="0" anchor="t"/>
          <a:lstStyle/>
          <a:p>
            <a:pPr marL="0" indent="0" algn="l">
              <a:lnSpc>
                <a:spcPts val="2600"/>
              </a:lnSpc>
              <a:buNone/>
            </a:pPr>
            <a:r>
              <a:rPr lang="en-US" sz="2100" b="1" kern="0" spc="-42" dirty="0">
                <a:solidFill>
                  <a:srgbClr val="E0D6DE"/>
                </a:solidFill>
                <a:latin typeface="Petrona Bold" pitchFamily="34" charset="0"/>
                <a:ea typeface="Petrona Bold" pitchFamily="34" charset="-122"/>
                <a:cs typeface="Petrona Bold" pitchFamily="34" charset="-120"/>
              </a:rPr>
              <a:t>Anomaly Detection (NIDS)</a:t>
            </a:r>
            <a:endParaRPr lang="en-US" sz="2100" dirty="0"/>
          </a:p>
        </p:txBody>
      </p:sp>
      <p:sp>
        <p:nvSpPr>
          <p:cNvPr id="7" name="Text 3"/>
          <p:cNvSpPr/>
          <p:nvPr/>
        </p:nvSpPr>
        <p:spPr>
          <a:xfrm>
            <a:off x="6200061" y="4084796"/>
            <a:ext cx="2368272" cy="652462"/>
          </a:xfrm>
          <a:prstGeom prst="rect">
            <a:avLst/>
          </a:prstGeom>
          <a:noFill/>
          <a:ln/>
        </p:spPr>
        <p:txBody>
          <a:bodyPr wrap="square" lIns="0" tIns="0" rIns="0" bIns="0" rtlCol="0" anchor="t"/>
          <a:lstStyle/>
          <a:p>
            <a:pPr marL="0" indent="0" algn="l">
              <a:lnSpc>
                <a:spcPts val="2550"/>
              </a:lnSpc>
              <a:buNone/>
            </a:pPr>
            <a:r>
              <a:rPr lang="en-US" sz="1600" kern="0" spc="-32" dirty="0">
                <a:solidFill>
                  <a:srgbClr val="E0D6DE"/>
                </a:solidFill>
                <a:latin typeface="Inter" pitchFamily="34" charset="0"/>
                <a:ea typeface="Inter" pitchFamily="34" charset="-122"/>
                <a:cs typeface="Inter" pitchFamily="34" charset="-120"/>
              </a:rPr>
              <a:t>Identifies abnormal network activities.</a:t>
            </a:r>
            <a:endParaRPr lang="en-US" sz="1600" dirty="0"/>
          </a:p>
        </p:txBody>
      </p:sp>
      <p:pic>
        <p:nvPicPr>
          <p:cNvPr id="8" name="Image 2" descr="preencoded.png"/>
          <p:cNvPicPr>
            <a:picLocks noChangeAspect="1"/>
          </p:cNvPicPr>
          <p:nvPr/>
        </p:nvPicPr>
        <p:blipFill>
          <a:blip r:embed="rId5"/>
          <a:stretch>
            <a:fillRect/>
          </a:stretch>
        </p:blipFill>
        <p:spPr>
          <a:xfrm>
            <a:off x="8874204" y="2579846"/>
            <a:ext cx="509707" cy="509707"/>
          </a:xfrm>
          <a:prstGeom prst="rect">
            <a:avLst/>
          </a:prstGeom>
        </p:spPr>
      </p:pic>
      <p:sp>
        <p:nvSpPr>
          <p:cNvPr id="9" name="Text 4"/>
          <p:cNvSpPr/>
          <p:nvPr/>
        </p:nvSpPr>
        <p:spPr>
          <a:xfrm>
            <a:off x="8874204" y="3293388"/>
            <a:ext cx="2368272" cy="334566"/>
          </a:xfrm>
          <a:prstGeom prst="rect">
            <a:avLst/>
          </a:prstGeom>
          <a:noFill/>
          <a:ln/>
        </p:spPr>
        <p:txBody>
          <a:bodyPr wrap="none" lIns="0" tIns="0" rIns="0" bIns="0" rtlCol="0" anchor="t"/>
          <a:lstStyle/>
          <a:p>
            <a:pPr marL="0" indent="0" algn="l">
              <a:lnSpc>
                <a:spcPts val="2600"/>
              </a:lnSpc>
              <a:buNone/>
            </a:pPr>
            <a:r>
              <a:rPr lang="en-US" sz="2100" b="1" kern="0" spc="-42" dirty="0">
                <a:solidFill>
                  <a:srgbClr val="E0D6DE"/>
                </a:solidFill>
                <a:latin typeface="Petrona Bold" pitchFamily="34" charset="0"/>
                <a:ea typeface="Petrona Bold" pitchFamily="34" charset="-122"/>
                <a:cs typeface="Petrona Bold" pitchFamily="34" charset="-120"/>
              </a:rPr>
              <a:t>Malware Detection</a:t>
            </a:r>
            <a:endParaRPr lang="en-US" sz="2100" dirty="0"/>
          </a:p>
        </p:txBody>
      </p:sp>
      <p:sp>
        <p:nvSpPr>
          <p:cNvPr id="10" name="Text 5"/>
          <p:cNvSpPr/>
          <p:nvPr/>
        </p:nvSpPr>
        <p:spPr>
          <a:xfrm>
            <a:off x="8874204" y="3750231"/>
            <a:ext cx="2368272" cy="652462"/>
          </a:xfrm>
          <a:prstGeom prst="rect">
            <a:avLst/>
          </a:prstGeom>
          <a:noFill/>
          <a:ln/>
        </p:spPr>
        <p:txBody>
          <a:bodyPr wrap="square" lIns="0" tIns="0" rIns="0" bIns="0" rtlCol="0" anchor="t"/>
          <a:lstStyle/>
          <a:p>
            <a:pPr marL="0" indent="0" algn="l">
              <a:lnSpc>
                <a:spcPts val="2550"/>
              </a:lnSpc>
              <a:buNone/>
            </a:pPr>
            <a:r>
              <a:rPr lang="en-US" sz="1600" kern="0" spc="-32" dirty="0">
                <a:solidFill>
                  <a:srgbClr val="E0D6DE"/>
                </a:solidFill>
                <a:latin typeface="Inter" pitchFamily="34" charset="0"/>
                <a:ea typeface="Inter" pitchFamily="34" charset="-122"/>
                <a:cs typeface="Inter" pitchFamily="34" charset="-120"/>
              </a:rPr>
              <a:t>Detects malicious files and programs.</a:t>
            </a:r>
            <a:endParaRPr lang="en-US" sz="1600" dirty="0"/>
          </a:p>
        </p:txBody>
      </p:sp>
      <p:grpSp>
        <p:nvGrpSpPr>
          <p:cNvPr id="18" name="Group 17">
            <a:extLst>
              <a:ext uri="{FF2B5EF4-FFF2-40B4-BE49-F238E27FC236}">
                <a16:creationId xmlns:a16="http://schemas.microsoft.com/office/drawing/2014/main" id="{F276425E-E4C4-E342-3565-6BAF832F232C}"/>
              </a:ext>
            </a:extLst>
          </p:cNvPr>
          <p:cNvGrpSpPr/>
          <p:nvPr/>
        </p:nvGrpSpPr>
        <p:grpSpPr>
          <a:xfrm>
            <a:off x="6199942" y="5330251"/>
            <a:ext cx="2368391" cy="1822847"/>
            <a:chOff x="11548348" y="2579846"/>
            <a:chExt cx="2368391" cy="1822847"/>
          </a:xfrm>
        </p:grpSpPr>
        <p:pic>
          <p:nvPicPr>
            <p:cNvPr id="11" name="Image 3" descr="preencoded.png"/>
            <p:cNvPicPr>
              <a:picLocks noChangeAspect="1"/>
            </p:cNvPicPr>
            <p:nvPr/>
          </p:nvPicPr>
          <p:blipFill>
            <a:blip r:embed="rId6"/>
            <a:stretch>
              <a:fillRect/>
            </a:stretch>
          </p:blipFill>
          <p:spPr>
            <a:xfrm>
              <a:off x="11548348" y="2579846"/>
              <a:ext cx="509707" cy="509707"/>
            </a:xfrm>
            <a:prstGeom prst="rect">
              <a:avLst/>
            </a:prstGeom>
          </p:spPr>
        </p:pic>
        <p:sp>
          <p:nvSpPr>
            <p:cNvPr id="12" name="Text 6"/>
            <p:cNvSpPr/>
            <p:nvPr/>
          </p:nvSpPr>
          <p:spPr>
            <a:xfrm>
              <a:off x="11548348" y="3293388"/>
              <a:ext cx="2368391" cy="334566"/>
            </a:xfrm>
            <a:prstGeom prst="rect">
              <a:avLst/>
            </a:prstGeom>
            <a:noFill/>
            <a:ln/>
          </p:spPr>
          <p:txBody>
            <a:bodyPr wrap="none" lIns="0" tIns="0" rIns="0" bIns="0" rtlCol="0" anchor="t"/>
            <a:lstStyle/>
            <a:p>
              <a:pPr marL="0" indent="0" algn="l">
                <a:lnSpc>
                  <a:spcPts val="2600"/>
                </a:lnSpc>
                <a:buNone/>
              </a:pPr>
              <a:r>
                <a:rPr lang="en-US" sz="2100" b="1" kern="0" spc="-42" dirty="0">
                  <a:solidFill>
                    <a:srgbClr val="E0D6DE"/>
                  </a:solidFill>
                  <a:latin typeface="Petrona Bold" pitchFamily="34" charset="0"/>
                  <a:ea typeface="Petrona Bold" pitchFamily="34" charset="-122"/>
                  <a:cs typeface="Petrona Bold" pitchFamily="34" charset="-120"/>
                </a:rPr>
                <a:t>Phishing Detection</a:t>
              </a:r>
              <a:endParaRPr lang="en-US" sz="2100" dirty="0"/>
            </a:p>
          </p:txBody>
        </p:sp>
        <p:sp>
          <p:nvSpPr>
            <p:cNvPr id="13" name="Text 7"/>
            <p:cNvSpPr/>
            <p:nvPr/>
          </p:nvSpPr>
          <p:spPr>
            <a:xfrm>
              <a:off x="11548348" y="3750231"/>
              <a:ext cx="2368391" cy="652462"/>
            </a:xfrm>
            <a:prstGeom prst="rect">
              <a:avLst/>
            </a:prstGeom>
            <a:noFill/>
            <a:ln/>
          </p:spPr>
          <p:txBody>
            <a:bodyPr wrap="square" lIns="0" tIns="0" rIns="0" bIns="0" rtlCol="0" anchor="t"/>
            <a:lstStyle/>
            <a:p>
              <a:pPr marL="0" indent="0" algn="l">
                <a:lnSpc>
                  <a:spcPts val="2550"/>
                </a:lnSpc>
                <a:buNone/>
              </a:pPr>
              <a:r>
                <a:rPr lang="en-US" sz="1600" kern="0" spc="-32" dirty="0">
                  <a:solidFill>
                    <a:srgbClr val="E0D6DE"/>
                  </a:solidFill>
                  <a:latin typeface="Inter" pitchFamily="34" charset="0"/>
                  <a:ea typeface="Inter" pitchFamily="34" charset="-122"/>
                  <a:cs typeface="Inter" pitchFamily="34" charset="-120"/>
                </a:rPr>
                <a:t>Identifies phishing emails.</a:t>
              </a:r>
              <a:endParaRPr lang="en-US" sz="1600" dirty="0"/>
            </a:p>
          </p:txBody>
        </p:sp>
      </p:grpSp>
      <p:grpSp>
        <p:nvGrpSpPr>
          <p:cNvPr id="17" name="Group 16">
            <a:extLst>
              <a:ext uri="{FF2B5EF4-FFF2-40B4-BE49-F238E27FC236}">
                <a16:creationId xmlns:a16="http://schemas.microsoft.com/office/drawing/2014/main" id="{8FA66B33-DA28-263D-5A1D-9387D36E3988}"/>
              </a:ext>
            </a:extLst>
          </p:cNvPr>
          <p:cNvGrpSpPr/>
          <p:nvPr/>
        </p:nvGrpSpPr>
        <p:grpSpPr>
          <a:xfrm>
            <a:off x="8874204" y="5193569"/>
            <a:ext cx="2368272" cy="2157412"/>
            <a:chOff x="6200061" y="5349002"/>
            <a:chExt cx="2368272" cy="2157412"/>
          </a:xfrm>
        </p:grpSpPr>
        <p:pic>
          <p:nvPicPr>
            <p:cNvPr id="14" name="Image 4" descr="preencoded.png"/>
            <p:cNvPicPr>
              <a:picLocks noChangeAspect="1"/>
            </p:cNvPicPr>
            <p:nvPr/>
          </p:nvPicPr>
          <p:blipFill>
            <a:blip r:embed="rId7"/>
            <a:stretch>
              <a:fillRect/>
            </a:stretch>
          </p:blipFill>
          <p:spPr>
            <a:xfrm>
              <a:off x="6200061" y="5349002"/>
              <a:ext cx="509707" cy="509707"/>
            </a:xfrm>
            <a:prstGeom prst="rect">
              <a:avLst/>
            </a:prstGeom>
          </p:spPr>
        </p:pic>
        <p:sp>
          <p:nvSpPr>
            <p:cNvPr id="15" name="Text 8"/>
            <p:cNvSpPr/>
            <p:nvPr/>
          </p:nvSpPr>
          <p:spPr>
            <a:xfrm>
              <a:off x="6200061" y="6062543"/>
              <a:ext cx="2368272" cy="669131"/>
            </a:xfrm>
            <a:prstGeom prst="rect">
              <a:avLst/>
            </a:prstGeom>
            <a:noFill/>
            <a:ln/>
          </p:spPr>
          <p:txBody>
            <a:bodyPr wrap="square" lIns="0" tIns="0" rIns="0" bIns="0" rtlCol="0" anchor="t"/>
            <a:lstStyle/>
            <a:p>
              <a:pPr marL="0" indent="0" algn="l">
                <a:lnSpc>
                  <a:spcPts val="2600"/>
                </a:lnSpc>
                <a:buNone/>
              </a:pPr>
              <a:r>
                <a:rPr lang="en-US" sz="2100" b="1" kern="0" spc="-42" dirty="0">
                  <a:solidFill>
                    <a:srgbClr val="E0D6DE"/>
                  </a:solidFill>
                  <a:latin typeface="Petrona Bold" pitchFamily="34" charset="0"/>
                  <a:ea typeface="Petrona Bold" pitchFamily="34" charset="-122"/>
                  <a:cs typeface="Petrona Bold" pitchFamily="34" charset="-120"/>
                </a:rPr>
                <a:t>CyberShield Chatbot</a:t>
              </a:r>
              <a:endParaRPr lang="en-US" sz="2100" dirty="0"/>
            </a:p>
          </p:txBody>
        </p:sp>
        <p:sp>
          <p:nvSpPr>
            <p:cNvPr id="16" name="Text 9"/>
            <p:cNvSpPr/>
            <p:nvPr/>
          </p:nvSpPr>
          <p:spPr>
            <a:xfrm>
              <a:off x="6200061" y="6853952"/>
              <a:ext cx="2368272" cy="652462"/>
            </a:xfrm>
            <a:prstGeom prst="rect">
              <a:avLst/>
            </a:prstGeom>
            <a:noFill/>
            <a:ln/>
          </p:spPr>
          <p:txBody>
            <a:bodyPr wrap="square" lIns="0" tIns="0" rIns="0" bIns="0" rtlCol="0" anchor="t"/>
            <a:lstStyle/>
            <a:p>
              <a:pPr marL="0" indent="0" algn="l">
                <a:lnSpc>
                  <a:spcPts val="2550"/>
                </a:lnSpc>
                <a:buNone/>
              </a:pPr>
              <a:r>
                <a:rPr lang="en-US" sz="1600" kern="0" spc="-32" dirty="0">
                  <a:solidFill>
                    <a:srgbClr val="E0D6DE"/>
                  </a:solidFill>
                  <a:latin typeface="Inter" pitchFamily="34" charset="0"/>
                  <a:ea typeface="Inter" pitchFamily="34" charset="-122"/>
                  <a:cs typeface="Inter" pitchFamily="34" charset="-120"/>
                </a:rPr>
                <a:t>AI chatbot educating users cybersecurity.</a:t>
              </a:r>
              <a:endParaRPr lang="en-US" sz="1600" dirty="0"/>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19839" y="631269"/>
            <a:ext cx="5533668" cy="581144"/>
          </a:xfrm>
          <a:prstGeom prst="rect">
            <a:avLst/>
          </a:prstGeom>
          <a:noFill/>
          <a:ln/>
        </p:spPr>
        <p:txBody>
          <a:bodyPr wrap="none" lIns="0" tIns="0" rIns="0" bIns="0" rtlCol="0" anchor="t"/>
          <a:lstStyle/>
          <a:p>
            <a:pPr marL="0" indent="0" algn="l">
              <a:lnSpc>
                <a:spcPts val="4550"/>
              </a:lnSpc>
              <a:buNone/>
            </a:pPr>
            <a:r>
              <a:rPr lang="en-US" sz="3650" b="1" kern="0" spc="-73" dirty="0">
                <a:solidFill>
                  <a:srgbClr val="FF8AAF"/>
                </a:solidFill>
                <a:latin typeface="Petrona Bold" pitchFamily="34" charset="0"/>
                <a:ea typeface="Petrona Bold" pitchFamily="34" charset="-122"/>
                <a:cs typeface="Petrona Bold" pitchFamily="34" charset="-120"/>
              </a:rPr>
              <a:t>Technical Implementation </a:t>
            </a:r>
            <a:endParaRPr lang="en-US" sz="3650" dirty="0"/>
          </a:p>
        </p:txBody>
      </p:sp>
      <p:pic>
        <p:nvPicPr>
          <p:cNvPr id="3" name="Image 0" descr="preencoded.png"/>
          <p:cNvPicPr>
            <a:picLocks noChangeAspect="1"/>
          </p:cNvPicPr>
          <p:nvPr/>
        </p:nvPicPr>
        <p:blipFill>
          <a:blip r:embed="rId3"/>
          <a:stretch>
            <a:fillRect/>
          </a:stretch>
        </p:blipFill>
        <p:spPr>
          <a:xfrm>
            <a:off x="619839" y="1478042"/>
            <a:ext cx="885468" cy="1600914"/>
          </a:xfrm>
          <a:prstGeom prst="rect">
            <a:avLst/>
          </a:prstGeom>
        </p:spPr>
      </p:pic>
      <p:sp>
        <p:nvSpPr>
          <p:cNvPr id="4" name="Text 1"/>
          <p:cNvSpPr/>
          <p:nvPr/>
        </p:nvSpPr>
        <p:spPr>
          <a:xfrm>
            <a:off x="1770936" y="1655088"/>
            <a:ext cx="2324457" cy="290513"/>
          </a:xfrm>
          <a:prstGeom prst="rect">
            <a:avLst/>
          </a:prstGeom>
          <a:noFill/>
          <a:ln/>
        </p:spPr>
        <p:txBody>
          <a:bodyPr wrap="none" lIns="0" tIns="0" rIns="0" bIns="0" rtlCol="0" anchor="t"/>
          <a:lstStyle/>
          <a:p>
            <a:pPr marL="0" indent="0" algn="l">
              <a:lnSpc>
                <a:spcPts val="2250"/>
              </a:lnSpc>
              <a:buNone/>
            </a:pPr>
            <a:r>
              <a:rPr lang="en-US" sz="1800" b="1" kern="0" spc="-37" dirty="0">
                <a:solidFill>
                  <a:srgbClr val="E0D6DE"/>
                </a:solidFill>
                <a:latin typeface="Petrona Bold" pitchFamily="34" charset="0"/>
                <a:ea typeface="Petrona Bold" pitchFamily="34" charset="-122"/>
                <a:cs typeface="Petrona Bold" pitchFamily="34" charset="-120"/>
              </a:rPr>
              <a:t>Anomaly Detection</a:t>
            </a:r>
            <a:endParaRPr lang="en-US" sz="1800" dirty="0"/>
          </a:p>
        </p:txBody>
      </p:sp>
      <p:sp>
        <p:nvSpPr>
          <p:cNvPr id="5" name="Text 2"/>
          <p:cNvSpPr/>
          <p:nvPr/>
        </p:nvSpPr>
        <p:spPr>
          <a:xfrm>
            <a:off x="1770936" y="2051804"/>
            <a:ext cx="12239625" cy="850106"/>
          </a:xfrm>
          <a:prstGeom prst="rect">
            <a:avLst/>
          </a:prstGeom>
          <a:noFill/>
          <a:ln/>
        </p:spPr>
        <p:txBody>
          <a:bodyPr wrap="square" lIns="0" tIns="0" rIns="0" bIns="0" rtlCol="0" anchor="t"/>
          <a:lstStyle/>
          <a:p>
            <a:pPr marL="0" indent="0" algn="l">
              <a:lnSpc>
                <a:spcPts val="2200"/>
              </a:lnSpc>
              <a:buNone/>
            </a:pPr>
            <a:r>
              <a:rPr lang="en-US" sz="1350" kern="0" spc="-28" dirty="0">
                <a:solidFill>
                  <a:srgbClr val="E0D6DE"/>
                </a:solidFill>
                <a:latin typeface="Inter" pitchFamily="34" charset="0"/>
                <a:ea typeface="Inter" pitchFamily="34" charset="-122"/>
                <a:cs typeface="Inter" pitchFamily="34" charset="-120"/>
              </a:rPr>
              <a:t>The system captures live network packets using Scapy and extracts key features like IP, port, protocol, and size. A RandomForestClassifier, trained on the USTCTFC2016 dataset, classifies packets as benign or malicious. Real-time threat detection helps identify malware-infected traffic, enhancing network security.</a:t>
            </a:r>
            <a:endParaRPr lang="en-US" sz="1350" dirty="0"/>
          </a:p>
        </p:txBody>
      </p:sp>
      <p:pic>
        <p:nvPicPr>
          <p:cNvPr id="6" name="Image 1" descr="preencoded.png"/>
          <p:cNvPicPr>
            <a:picLocks noChangeAspect="1"/>
          </p:cNvPicPr>
          <p:nvPr/>
        </p:nvPicPr>
        <p:blipFill>
          <a:blip r:embed="rId4"/>
          <a:stretch>
            <a:fillRect/>
          </a:stretch>
        </p:blipFill>
        <p:spPr>
          <a:xfrm>
            <a:off x="619839" y="3078956"/>
            <a:ext cx="885468" cy="1317546"/>
          </a:xfrm>
          <a:prstGeom prst="rect">
            <a:avLst/>
          </a:prstGeom>
        </p:spPr>
      </p:pic>
      <p:sp>
        <p:nvSpPr>
          <p:cNvPr id="7" name="Text 3"/>
          <p:cNvSpPr/>
          <p:nvPr/>
        </p:nvSpPr>
        <p:spPr>
          <a:xfrm>
            <a:off x="1770936" y="3256002"/>
            <a:ext cx="2324457" cy="290513"/>
          </a:xfrm>
          <a:prstGeom prst="rect">
            <a:avLst/>
          </a:prstGeom>
          <a:noFill/>
          <a:ln/>
        </p:spPr>
        <p:txBody>
          <a:bodyPr wrap="none" lIns="0" tIns="0" rIns="0" bIns="0" rtlCol="0" anchor="t"/>
          <a:lstStyle/>
          <a:p>
            <a:pPr marL="0" indent="0" algn="l">
              <a:lnSpc>
                <a:spcPts val="2250"/>
              </a:lnSpc>
              <a:buNone/>
            </a:pPr>
            <a:r>
              <a:rPr lang="en-US" sz="1800" b="1" kern="0" spc="-37" dirty="0">
                <a:solidFill>
                  <a:srgbClr val="E0D6DE"/>
                </a:solidFill>
                <a:latin typeface="Petrona Bold" pitchFamily="34" charset="0"/>
                <a:ea typeface="Petrona Bold" pitchFamily="34" charset="-122"/>
                <a:cs typeface="Petrona Bold" pitchFamily="34" charset="-120"/>
              </a:rPr>
              <a:t>Malware Detection</a:t>
            </a:r>
            <a:endParaRPr lang="en-US" sz="1800" dirty="0"/>
          </a:p>
        </p:txBody>
      </p:sp>
      <p:sp>
        <p:nvSpPr>
          <p:cNvPr id="8" name="Text 4"/>
          <p:cNvSpPr/>
          <p:nvPr/>
        </p:nvSpPr>
        <p:spPr>
          <a:xfrm>
            <a:off x="1770936" y="3652718"/>
            <a:ext cx="12239625" cy="566738"/>
          </a:xfrm>
          <a:prstGeom prst="rect">
            <a:avLst/>
          </a:prstGeom>
          <a:noFill/>
          <a:ln/>
        </p:spPr>
        <p:txBody>
          <a:bodyPr wrap="square" lIns="0" tIns="0" rIns="0" bIns="0" rtlCol="0" anchor="t"/>
          <a:lstStyle/>
          <a:p>
            <a:pPr marL="0" indent="0" algn="l">
              <a:lnSpc>
                <a:spcPts val="2200"/>
              </a:lnSpc>
              <a:buNone/>
            </a:pPr>
            <a:r>
              <a:rPr lang="en-US" sz="1350" kern="0" spc="-28" dirty="0">
                <a:solidFill>
                  <a:srgbClr val="E0D6DE"/>
                </a:solidFill>
                <a:latin typeface="Inter" pitchFamily="34" charset="0"/>
                <a:ea typeface="Inter" pitchFamily="34" charset="-122"/>
                <a:cs typeface="Inter" pitchFamily="34" charset="-120"/>
              </a:rPr>
              <a:t>The system extracts features from PE files using </a:t>
            </a:r>
            <a:r>
              <a:rPr lang="en-US" sz="1350" kern="0" spc="-28" dirty="0">
                <a:solidFill>
                  <a:srgbClr val="E0D6DE"/>
                </a:solidFill>
                <a:highlight>
                  <a:srgbClr val="1C113B"/>
                </a:highlight>
                <a:latin typeface="Consolas" pitchFamily="34" charset="0"/>
                <a:ea typeface="Consolas" pitchFamily="34" charset="-122"/>
                <a:cs typeface="Consolas" pitchFamily="34" charset="-120"/>
              </a:rPr>
              <a:t>pefile</a:t>
            </a:r>
            <a:r>
              <a:rPr lang="en-US" sz="1350" kern="0" spc="-28" dirty="0">
                <a:solidFill>
                  <a:srgbClr val="E0D6DE"/>
                </a:solidFill>
                <a:latin typeface="Inter" pitchFamily="34" charset="0"/>
                <a:ea typeface="Inter" pitchFamily="34" charset="-122"/>
                <a:cs typeface="Inter" pitchFamily="34" charset="-120"/>
              </a:rPr>
              <a:t> and sends them to a FastAPI backend for classification. A cloud-hosted Random Forest model analyzes the data to detect malware, returning results in real-time. An automated service continuously scans the Downloads folder for potential threats.</a:t>
            </a:r>
            <a:endParaRPr lang="en-US" sz="1350" dirty="0"/>
          </a:p>
        </p:txBody>
      </p:sp>
      <p:pic>
        <p:nvPicPr>
          <p:cNvPr id="9" name="Image 2" descr="preencoded.png"/>
          <p:cNvPicPr>
            <a:picLocks noChangeAspect="1"/>
          </p:cNvPicPr>
          <p:nvPr/>
        </p:nvPicPr>
        <p:blipFill>
          <a:blip r:embed="rId5"/>
          <a:stretch>
            <a:fillRect/>
          </a:stretch>
        </p:blipFill>
        <p:spPr>
          <a:xfrm>
            <a:off x="619839" y="4396502"/>
            <a:ext cx="885468" cy="1600914"/>
          </a:xfrm>
          <a:prstGeom prst="rect">
            <a:avLst/>
          </a:prstGeom>
        </p:spPr>
      </p:pic>
      <p:sp>
        <p:nvSpPr>
          <p:cNvPr id="10" name="Text 5"/>
          <p:cNvSpPr/>
          <p:nvPr/>
        </p:nvSpPr>
        <p:spPr>
          <a:xfrm>
            <a:off x="1770936" y="4573548"/>
            <a:ext cx="2324457" cy="290513"/>
          </a:xfrm>
          <a:prstGeom prst="rect">
            <a:avLst/>
          </a:prstGeom>
          <a:noFill/>
          <a:ln/>
        </p:spPr>
        <p:txBody>
          <a:bodyPr wrap="none" lIns="0" tIns="0" rIns="0" bIns="0" rtlCol="0" anchor="t"/>
          <a:lstStyle/>
          <a:p>
            <a:pPr marL="0" indent="0" algn="l">
              <a:lnSpc>
                <a:spcPts val="2250"/>
              </a:lnSpc>
              <a:buNone/>
            </a:pPr>
            <a:r>
              <a:rPr lang="en-US" sz="1800" b="1" kern="0" spc="-37" dirty="0">
                <a:solidFill>
                  <a:srgbClr val="E0D6DE"/>
                </a:solidFill>
                <a:latin typeface="Petrona Bold" pitchFamily="34" charset="0"/>
                <a:ea typeface="Petrona Bold" pitchFamily="34" charset="-122"/>
                <a:cs typeface="Petrona Bold" pitchFamily="34" charset="-120"/>
              </a:rPr>
              <a:t>Phishing Detection</a:t>
            </a:r>
            <a:endParaRPr lang="en-US" sz="1800" dirty="0"/>
          </a:p>
        </p:txBody>
      </p:sp>
      <p:sp>
        <p:nvSpPr>
          <p:cNvPr id="11" name="Text 6"/>
          <p:cNvSpPr/>
          <p:nvPr/>
        </p:nvSpPr>
        <p:spPr>
          <a:xfrm>
            <a:off x="1770936" y="4970264"/>
            <a:ext cx="12239625" cy="850106"/>
          </a:xfrm>
          <a:prstGeom prst="rect">
            <a:avLst/>
          </a:prstGeom>
          <a:noFill/>
          <a:ln/>
        </p:spPr>
        <p:txBody>
          <a:bodyPr wrap="square" lIns="0" tIns="0" rIns="0" bIns="0" rtlCol="0" anchor="t"/>
          <a:lstStyle/>
          <a:p>
            <a:pPr marL="0" indent="0" algn="l">
              <a:lnSpc>
                <a:spcPts val="2200"/>
              </a:lnSpc>
              <a:buNone/>
            </a:pPr>
            <a:r>
              <a:rPr lang="en-US" sz="1350" kern="0" spc="-28" dirty="0">
                <a:solidFill>
                  <a:srgbClr val="E0D6DE"/>
                </a:solidFill>
                <a:latin typeface="Inter" pitchFamily="34" charset="0"/>
                <a:ea typeface="Inter" pitchFamily="34" charset="-122"/>
                <a:cs typeface="Inter" pitchFamily="34" charset="-120"/>
              </a:rPr>
              <a:t>The system continuously scans incoming emails for threats in real-time without user intervention. It intelligently categorizes emails as important, safe, or unsafe, ensuring better organization and security. Detailed logs of flagged emails are generated for security teams to review and take necessary action. Additionally, it provides users with actionable steps to safeguard themselves from potential threats.</a:t>
            </a:r>
            <a:endParaRPr lang="en-US" sz="1350" dirty="0"/>
          </a:p>
        </p:txBody>
      </p:sp>
      <p:pic>
        <p:nvPicPr>
          <p:cNvPr id="12" name="Image 3" descr="preencoded.png"/>
          <p:cNvPicPr>
            <a:picLocks noChangeAspect="1"/>
          </p:cNvPicPr>
          <p:nvPr/>
        </p:nvPicPr>
        <p:blipFill>
          <a:blip r:embed="rId6"/>
          <a:stretch>
            <a:fillRect/>
          </a:stretch>
        </p:blipFill>
        <p:spPr>
          <a:xfrm>
            <a:off x="619839" y="5997416"/>
            <a:ext cx="885468" cy="1600914"/>
          </a:xfrm>
          <a:prstGeom prst="rect">
            <a:avLst/>
          </a:prstGeom>
        </p:spPr>
      </p:pic>
      <p:sp>
        <p:nvSpPr>
          <p:cNvPr id="13" name="Text 7"/>
          <p:cNvSpPr/>
          <p:nvPr/>
        </p:nvSpPr>
        <p:spPr>
          <a:xfrm>
            <a:off x="1770936" y="6174462"/>
            <a:ext cx="2324457" cy="290513"/>
          </a:xfrm>
          <a:prstGeom prst="rect">
            <a:avLst/>
          </a:prstGeom>
          <a:noFill/>
          <a:ln/>
        </p:spPr>
        <p:txBody>
          <a:bodyPr wrap="none" lIns="0" tIns="0" rIns="0" bIns="0" rtlCol="0" anchor="t"/>
          <a:lstStyle/>
          <a:p>
            <a:pPr marL="0" indent="0" algn="l">
              <a:lnSpc>
                <a:spcPts val="2250"/>
              </a:lnSpc>
              <a:buNone/>
            </a:pPr>
            <a:r>
              <a:rPr lang="en-US" sz="1800" b="1" kern="0" spc="-37" dirty="0">
                <a:solidFill>
                  <a:srgbClr val="E0D6DE"/>
                </a:solidFill>
                <a:latin typeface="Petrona Bold" pitchFamily="34" charset="0"/>
                <a:ea typeface="Petrona Bold" pitchFamily="34" charset="-122"/>
                <a:cs typeface="Petrona Bold" pitchFamily="34" charset="-120"/>
              </a:rPr>
              <a:t>CyberShield Chatbot</a:t>
            </a:r>
            <a:endParaRPr lang="en-US" sz="1800" dirty="0"/>
          </a:p>
        </p:txBody>
      </p:sp>
      <p:sp>
        <p:nvSpPr>
          <p:cNvPr id="14" name="Text 8"/>
          <p:cNvSpPr/>
          <p:nvPr/>
        </p:nvSpPr>
        <p:spPr>
          <a:xfrm>
            <a:off x="1770936" y="6571178"/>
            <a:ext cx="12239625" cy="850106"/>
          </a:xfrm>
          <a:prstGeom prst="rect">
            <a:avLst/>
          </a:prstGeom>
          <a:noFill/>
          <a:ln/>
        </p:spPr>
        <p:txBody>
          <a:bodyPr wrap="square" lIns="0" tIns="0" rIns="0" bIns="0" rtlCol="0" anchor="t"/>
          <a:lstStyle/>
          <a:p>
            <a:pPr marL="0" indent="0" algn="l">
              <a:lnSpc>
                <a:spcPts val="2200"/>
              </a:lnSpc>
              <a:buNone/>
            </a:pPr>
            <a:r>
              <a:rPr lang="en-US" sz="1350" kern="0" spc="-28" dirty="0">
                <a:solidFill>
                  <a:srgbClr val="E0D6DE"/>
                </a:solidFill>
                <a:latin typeface="Inter" pitchFamily="34" charset="0"/>
                <a:ea typeface="Inter" pitchFamily="34" charset="-122"/>
                <a:cs typeface="Inter" pitchFamily="34" charset="-120"/>
              </a:rPr>
              <a:t>The system uses Azure OpenAI’s GPT-4 for advanced natural language understanding and real-time cybersecurity guidance. It assists in handling security incidents, advises on password security, multi-factor authentication, and secure browsing, and offers 24/7 support for threat mitigation and vulnerability awareness.</a:t>
            </a:r>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688425"/>
            <a:ext cx="10211991" cy="744260"/>
          </a:xfrm>
          <a:prstGeom prst="rect">
            <a:avLst/>
          </a:prstGeom>
          <a:noFill/>
          <a:ln/>
        </p:spPr>
        <p:txBody>
          <a:bodyPr wrap="none" lIns="0" tIns="0" rIns="0" bIns="0" rtlCol="0" anchor="t"/>
          <a:lstStyle/>
          <a:p>
            <a:pPr marL="0" indent="0" algn="l">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Azure AI Services Powering Our System</a:t>
            </a:r>
            <a:endParaRPr lang="en-US" sz="4650" dirty="0"/>
          </a:p>
        </p:txBody>
      </p:sp>
      <p:sp>
        <p:nvSpPr>
          <p:cNvPr id="3" name="Text 1"/>
          <p:cNvSpPr/>
          <p:nvPr/>
        </p:nvSpPr>
        <p:spPr>
          <a:xfrm>
            <a:off x="793790" y="2886313"/>
            <a:ext cx="13042821"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We leverage Azure AI services to enhance our cybersecurity system.</a:t>
            </a:r>
            <a:endParaRPr lang="en-US" sz="1750" dirty="0"/>
          </a:p>
        </p:txBody>
      </p:sp>
      <p:sp>
        <p:nvSpPr>
          <p:cNvPr id="4" name="Text 2"/>
          <p:cNvSpPr/>
          <p:nvPr/>
        </p:nvSpPr>
        <p:spPr>
          <a:xfrm>
            <a:off x="793790" y="3731181"/>
            <a:ext cx="297703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FF8AAF"/>
                </a:solidFill>
                <a:latin typeface="Petrona Bold" pitchFamily="34" charset="0"/>
                <a:ea typeface="Petrona Bold" pitchFamily="34" charset="-122"/>
                <a:cs typeface="Petrona Bold" pitchFamily="34" charset="-120"/>
              </a:rPr>
              <a:t>Azure AI Services</a:t>
            </a:r>
            <a:endParaRPr lang="en-US" sz="2300" dirty="0"/>
          </a:p>
        </p:txBody>
      </p:sp>
      <p:sp>
        <p:nvSpPr>
          <p:cNvPr id="5" name="Text 3"/>
          <p:cNvSpPr/>
          <p:nvPr/>
        </p:nvSpPr>
        <p:spPr>
          <a:xfrm>
            <a:off x="793790" y="4330065"/>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kern="0" spc="-36" dirty="0">
                <a:solidFill>
                  <a:srgbClr val="E0D6DE"/>
                </a:solidFill>
                <a:latin typeface="Inter" pitchFamily="34" charset="0"/>
                <a:ea typeface="Inter" pitchFamily="34" charset="-122"/>
                <a:cs typeface="Inter" pitchFamily="34" charset="-120"/>
              </a:rPr>
              <a:t>Azure OpenAI (GPT-4, Codex, DALL-E)</a:t>
            </a:r>
            <a:endParaRPr lang="en-US" sz="1750" dirty="0"/>
          </a:p>
        </p:txBody>
      </p:sp>
      <p:sp>
        <p:nvSpPr>
          <p:cNvPr id="6" name="Text 4"/>
          <p:cNvSpPr/>
          <p:nvPr/>
        </p:nvSpPr>
        <p:spPr>
          <a:xfrm>
            <a:off x="793790" y="5135166"/>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E0D6DE"/>
                </a:solidFill>
                <a:latin typeface="Inter" pitchFamily="34" charset="0"/>
                <a:ea typeface="Inter" pitchFamily="34" charset="-122"/>
                <a:cs typeface="Inter" pitchFamily="34" charset="-120"/>
              </a:rPr>
              <a:t>Azure Anomaly Detector</a:t>
            </a:r>
            <a:endParaRPr lang="en-US" sz="1750" dirty="0"/>
          </a:p>
        </p:txBody>
      </p:sp>
      <p:sp>
        <p:nvSpPr>
          <p:cNvPr id="7" name="Text 5"/>
          <p:cNvSpPr/>
          <p:nvPr/>
        </p:nvSpPr>
        <p:spPr>
          <a:xfrm>
            <a:off x="793790" y="5577364"/>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kern="0" spc="-36" dirty="0">
                <a:solidFill>
                  <a:srgbClr val="E0D6DE"/>
                </a:solidFill>
                <a:latin typeface="Inter" pitchFamily="34" charset="0"/>
                <a:ea typeface="Inter" pitchFamily="34" charset="-122"/>
                <a:cs typeface="Inter" pitchFamily="34" charset="-120"/>
              </a:rPr>
              <a:t>Azure Cognitive Services (Text Analytics, Computer Vision API)</a:t>
            </a:r>
            <a:endParaRPr lang="en-US" sz="1750" dirty="0"/>
          </a:p>
        </p:txBody>
      </p:sp>
      <p:sp>
        <p:nvSpPr>
          <p:cNvPr id="8" name="Text 6"/>
          <p:cNvSpPr/>
          <p:nvPr/>
        </p:nvSpPr>
        <p:spPr>
          <a:xfrm>
            <a:off x="5332928" y="3731181"/>
            <a:ext cx="297703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FF8AAF"/>
                </a:solidFill>
                <a:latin typeface="Petrona Bold" pitchFamily="34" charset="0"/>
                <a:ea typeface="Petrona Bold" pitchFamily="34" charset="-122"/>
                <a:cs typeface="Petrona Bold" pitchFamily="34" charset="-120"/>
              </a:rPr>
              <a:t>Machine Learning</a:t>
            </a:r>
            <a:endParaRPr lang="en-US" sz="2300" dirty="0"/>
          </a:p>
        </p:txBody>
      </p:sp>
      <p:sp>
        <p:nvSpPr>
          <p:cNvPr id="9" name="Text 7"/>
          <p:cNvSpPr/>
          <p:nvPr/>
        </p:nvSpPr>
        <p:spPr>
          <a:xfrm>
            <a:off x="5332928" y="4330065"/>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E0D6DE"/>
                </a:solidFill>
                <a:latin typeface="Inter" pitchFamily="34" charset="0"/>
                <a:ea typeface="Inter" pitchFamily="34" charset="-122"/>
                <a:cs typeface="Inter" pitchFamily="34" charset="-120"/>
              </a:rPr>
              <a:t>Python</a:t>
            </a:r>
            <a:endParaRPr lang="en-US" sz="1750" dirty="0"/>
          </a:p>
        </p:txBody>
      </p:sp>
      <p:sp>
        <p:nvSpPr>
          <p:cNvPr id="10" name="Text 8"/>
          <p:cNvSpPr/>
          <p:nvPr/>
        </p:nvSpPr>
        <p:spPr>
          <a:xfrm>
            <a:off x="5332928" y="4772263"/>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E0D6DE"/>
                </a:solidFill>
                <a:latin typeface="Inter" pitchFamily="34" charset="0"/>
                <a:ea typeface="Inter" pitchFamily="34" charset="-122"/>
                <a:cs typeface="Inter" pitchFamily="34" charset="-120"/>
              </a:rPr>
              <a:t>Jupyter Notebook</a:t>
            </a:r>
            <a:endParaRPr lang="en-US" sz="1750" dirty="0"/>
          </a:p>
        </p:txBody>
      </p:sp>
      <p:sp>
        <p:nvSpPr>
          <p:cNvPr id="11" name="Text 9"/>
          <p:cNvSpPr/>
          <p:nvPr/>
        </p:nvSpPr>
        <p:spPr>
          <a:xfrm>
            <a:off x="5332928" y="5214461"/>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E0D6DE"/>
                </a:solidFill>
                <a:latin typeface="Inter" pitchFamily="34" charset="0"/>
                <a:ea typeface="Inter" pitchFamily="34" charset="-122"/>
                <a:cs typeface="Inter" pitchFamily="34" charset="-120"/>
              </a:rPr>
              <a:t>TensorFlow</a:t>
            </a:r>
            <a:endParaRPr lang="en-US" sz="1750" dirty="0"/>
          </a:p>
        </p:txBody>
      </p:sp>
      <p:sp>
        <p:nvSpPr>
          <p:cNvPr id="12" name="Text 10"/>
          <p:cNvSpPr/>
          <p:nvPr/>
        </p:nvSpPr>
        <p:spPr>
          <a:xfrm>
            <a:off x="5332928" y="5656659"/>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E0D6DE"/>
                </a:solidFill>
                <a:latin typeface="Inter" pitchFamily="34" charset="0"/>
                <a:ea typeface="Inter" pitchFamily="34" charset="-122"/>
                <a:cs typeface="Inter" pitchFamily="34" charset="-120"/>
              </a:rPr>
              <a:t>Scikit-learn</a:t>
            </a:r>
            <a:endParaRPr lang="en-US" sz="1750" dirty="0"/>
          </a:p>
        </p:txBody>
      </p:sp>
      <p:sp>
        <p:nvSpPr>
          <p:cNvPr id="13" name="Text 11"/>
          <p:cNvSpPr/>
          <p:nvPr/>
        </p:nvSpPr>
        <p:spPr>
          <a:xfrm>
            <a:off x="5332928" y="6098857"/>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E0D6DE"/>
                </a:solidFill>
                <a:latin typeface="Inter" pitchFamily="34" charset="0"/>
                <a:ea typeface="Inter" pitchFamily="34" charset="-122"/>
                <a:cs typeface="Inter" pitchFamily="34" charset="-120"/>
              </a:rPr>
              <a:t>scapy</a:t>
            </a:r>
            <a:endParaRPr lang="en-US" sz="1750" dirty="0"/>
          </a:p>
        </p:txBody>
      </p:sp>
      <p:sp>
        <p:nvSpPr>
          <p:cNvPr id="14" name="Text 12"/>
          <p:cNvSpPr/>
          <p:nvPr/>
        </p:nvSpPr>
        <p:spPr>
          <a:xfrm>
            <a:off x="9872067" y="3731181"/>
            <a:ext cx="297703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FF8AAF"/>
                </a:solidFill>
                <a:latin typeface="Petrona Bold" pitchFamily="34" charset="0"/>
                <a:ea typeface="Petrona Bold" pitchFamily="34" charset="-122"/>
                <a:cs typeface="Petrona Bold" pitchFamily="34" charset="-120"/>
              </a:rPr>
              <a:t>API Development</a:t>
            </a:r>
            <a:endParaRPr lang="en-US" sz="2300" dirty="0"/>
          </a:p>
        </p:txBody>
      </p:sp>
      <p:sp>
        <p:nvSpPr>
          <p:cNvPr id="15" name="Text 13"/>
          <p:cNvSpPr/>
          <p:nvPr/>
        </p:nvSpPr>
        <p:spPr>
          <a:xfrm>
            <a:off x="9872067" y="4330065"/>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E0D6DE"/>
                </a:solidFill>
                <a:latin typeface="Inter" pitchFamily="34" charset="0"/>
                <a:ea typeface="Inter" pitchFamily="34" charset="-122"/>
                <a:cs typeface="Inter" pitchFamily="34" charset="-120"/>
              </a:rPr>
              <a:t>Flask/FastAPI</a:t>
            </a:r>
            <a:endParaRPr lang="en-US" sz="1750" dirty="0"/>
          </a:p>
        </p:txBody>
      </p:sp>
      <p:sp>
        <p:nvSpPr>
          <p:cNvPr id="16" name="Text 14"/>
          <p:cNvSpPr/>
          <p:nvPr/>
        </p:nvSpPr>
        <p:spPr>
          <a:xfrm>
            <a:off x="9872067" y="4772263"/>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E0D6DE"/>
                </a:solidFill>
                <a:latin typeface="Inter" pitchFamily="34" charset="0"/>
                <a:ea typeface="Inter" pitchFamily="34" charset="-122"/>
                <a:cs typeface="Inter" pitchFamily="34" charset="-120"/>
              </a:rPr>
              <a:t>pefile</a:t>
            </a:r>
            <a:endParaRPr lang="en-US" sz="1750" dirty="0"/>
          </a:p>
        </p:txBody>
      </p:sp>
      <p:sp>
        <p:nvSpPr>
          <p:cNvPr id="17" name="Text 15"/>
          <p:cNvSpPr/>
          <p:nvPr/>
        </p:nvSpPr>
        <p:spPr>
          <a:xfrm>
            <a:off x="9872067" y="5214461"/>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E0D6DE"/>
                </a:solidFill>
                <a:latin typeface="Inter" pitchFamily="34" charset="0"/>
                <a:ea typeface="Inter" pitchFamily="34" charset="-122"/>
                <a:cs typeface="Inter" pitchFamily="34" charset="-120"/>
              </a:rPr>
              <a:t>Render</a:t>
            </a:r>
            <a:endParaRPr lang="en-US" sz="1750" dirty="0"/>
          </a:p>
        </p:txBody>
      </p:sp>
      <p:sp>
        <p:nvSpPr>
          <p:cNvPr id="18" name="Text 16"/>
          <p:cNvSpPr/>
          <p:nvPr/>
        </p:nvSpPr>
        <p:spPr>
          <a:xfrm>
            <a:off x="9872067" y="5656659"/>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E0D6DE"/>
                </a:solidFill>
                <a:latin typeface="Inter" pitchFamily="34" charset="0"/>
                <a:ea typeface="Inter" pitchFamily="34" charset="-122"/>
                <a:cs typeface="Inter" pitchFamily="34" charset="-120"/>
              </a:rPr>
              <a:t>VS Code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3983831" y="3742611"/>
            <a:ext cx="6662738" cy="744260"/>
          </a:xfrm>
          <a:prstGeom prst="rect">
            <a:avLst/>
          </a:prstGeom>
          <a:noFill/>
          <a:ln/>
        </p:spPr>
        <p:txBody>
          <a:bodyPr wrap="none" lIns="0" tIns="0" rIns="0" bIns="0" rtlCol="0" anchor="t"/>
          <a:lstStyle/>
          <a:p>
            <a:pPr marL="0" indent="0" algn="ctr">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Technical Demonstration</a:t>
            </a:r>
            <a:endParaRPr lang="en-US" sz="4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247775"/>
            <a:ext cx="5954197" cy="744260"/>
          </a:xfrm>
          <a:prstGeom prst="rect">
            <a:avLst/>
          </a:prstGeom>
          <a:noFill/>
          <a:ln/>
        </p:spPr>
        <p:txBody>
          <a:bodyPr wrap="none" lIns="0" tIns="0" rIns="0" bIns="0" rtlCol="0" anchor="t"/>
          <a:lstStyle/>
          <a:p>
            <a:pPr marL="0" indent="0" algn="l">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Impact</a:t>
            </a:r>
            <a:endParaRPr lang="en-US" sz="4650" dirty="0"/>
          </a:p>
        </p:txBody>
      </p:sp>
      <p:sp>
        <p:nvSpPr>
          <p:cNvPr id="3" name="Text 1"/>
          <p:cNvSpPr/>
          <p:nvPr/>
        </p:nvSpPr>
        <p:spPr>
          <a:xfrm>
            <a:off x="793790" y="2332196"/>
            <a:ext cx="13042821"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000000"/>
                </a:solidFill>
                <a:latin typeface="Inter" pitchFamily="34" charset="0"/>
                <a:ea typeface="Inter" pitchFamily="34" charset="-122"/>
                <a:cs typeface="Inter" pitchFamily="34" charset="-120"/>
              </a:rPr>
              <a:t>🔹</a:t>
            </a:r>
            <a:r>
              <a:rPr lang="en-US" sz="1750" kern="0" spc="-36" dirty="0">
                <a:solidFill>
                  <a:srgbClr val="E0D6DE"/>
                </a:solidFill>
                <a:latin typeface="Inter" pitchFamily="34" charset="0"/>
                <a:ea typeface="Inter" pitchFamily="34" charset="-122"/>
                <a:cs typeface="Inter" pitchFamily="34" charset="-120"/>
              </a:rPr>
              <a:t> </a:t>
            </a:r>
            <a:r>
              <a:rPr lang="en-US" sz="1750" b="1" kern="0" spc="-36" dirty="0">
                <a:solidFill>
                  <a:srgbClr val="E0D6DE"/>
                </a:solidFill>
                <a:latin typeface="Inter" pitchFamily="34" charset="0"/>
                <a:ea typeface="Inter" pitchFamily="34" charset="-122"/>
                <a:cs typeface="Inter" pitchFamily="34" charset="-120"/>
              </a:rPr>
              <a:t>Real-Time Threat Detection</a:t>
            </a:r>
            <a:r>
              <a:rPr lang="en-US" sz="1750" kern="0" spc="-36" dirty="0">
                <a:solidFill>
                  <a:srgbClr val="E0D6DE"/>
                </a:solidFill>
                <a:latin typeface="Inter" pitchFamily="34" charset="0"/>
                <a:ea typeface="Inter" pitchFamily="34" charset="-122"/>
                <a:cs typeface="Inter" pitchFamily="34" charset="-120"/>
              </a:rPr>
              <a:t> – Our system proactively detects network intrusions, malware, and phishing attacks, minimizing response time and reducing security breaches.</a:t>
            </a:r>
            <a:endParaRPr lang="en-US" sz="1750" dirty="0"/>
          </a:p>
        </p:txBody>
      </p:sp>
      <p:sp>
        <p:nvSpPr>
          <p:cNvPr id="4" name="Text 2"/>
          <p:cNvSpPr/>
          <p:nvPr/>
        </p:nvSpPr>
        <p:spPr>
          <a:xfrm>
            <a:off x="793790" y="3313152"/>
            <a:ext cx="13042821"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000000"/>
                </a:solidFill>
                <a:latin typeface="Inter" pitchFamily="34" charset="0"/>
                <a:ea typeface="Inter" pitchFamily="34" charset="-122"/>
                <a:cs typeface="Inter" pitchFamily="34" charset="-120"/>
              </a:rPr>
              <a:t>🔹</a:t>
            </a:r>
            <a:r>
              <a:rPr lang="en-US" sz="1750" kern="0" spc="-36" dirty="0">
                <a:solidFill>
                  <a:srgbClr val="E0D6DE"/>
                </a:solidFill>
                <a:latin typeface="Inter" pitchFamily="34" charset="0"/>
                <a:ea typeface="Inter" pitchFamily="34" charset="-122"/>
                <a:cs typeface="Inter" pitchFamily="34" charset="-120"/>
              </a:rPr>
              <a:t> </a:t>
            </a:r>
            <a:r>
              <a:rPr lang="en-US" sz="1750" b="1" kern="0" spc="-36" dirty="0">
                <a:solidFill>
                  <a:srgbClr val="E0D6DE"/>
                </a:solidFill>
                <a:latin typeface="Inter" pitchFamily="34" charset="0"/>
                <a:ea typeface="Inter" pitchFamily="34" charset="-122"/>
                <a:cs typeface="Inter" pitchFamily="34" charset="-120"/>
              </a:rPr>
              <a:t>Improved Accuracy &amp; Efficiency</a:t>
            </a:r>
            <a:r>
              <a:rPr lang="en-US" sz="1750" kern="0" spc="-36" dirty="0">
                <a:solidFill>
                  <a:srgbClr val="E0D6DE"/>
                </a:solidFill>
                <a:latin typeface="Inter" pitchFamily="34" charset="0"/>
                <a:ea typeface="Inter" pitchFamily="34" charset="-122"/>
                <a:cs typeface="Inter" pitchFamily="34" charset="-120"/>
              </a:rPr>
              <a:t> – Advanced ML models and Azure AI services enhance detection precision, reducing false positives and false negatives.</a:t>
            </a:r>
            <a:endParaRPr lang="en-US" sz="1750" dirty="0"/>
          </a:p>
        </p:txBody>
      </p:sp>
      <p:sp>
        <p:nvSpPr>
          <p:cNvPr id="5" name="Text 3"/>
          <p:cNvSpPr/>
          <p:nvPr/>
        </p:nvSpPr>
        <p:spPr>
          <a:xfrm>
            <a:off x="793790" y="4294108"/>
            <a:ext cx="13042821"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000000"/>
                </a:solidFill>
                <a:latin typeface="Inter" pitchFamily="34" charset="0"/>
                <a:ea typeface="Inter" pitchFamily="34" charset="-122"/>
                <a:cs typeface="Inter" pitchFamily="34" charset="-120"/>
              </a:rPr>
              <a:t>🔹</a:t>
            </a:r>
            <a:r>
              <a:rPr lang="en-US" sz="1750" kern="0" spc="-36" dirty="0">
                <a:solidFill>
                  <a:srgbClr val="E0D6DE"/>
                </a:solidFill>
                <a:latin typeface="Inter" pitchFamily="34" charset="0"/>
                <a:ea typeface="Inter" pitchFamily="34" charset="-122"/>
                <a:cs typeface="Inter" pitchFamily="34" charset="-120"/>
              </a:rPr>
              <a:t> </a:t>
            </a:r>
            <a:r>
              <a:rPr lang="en-US" sz="1750" b="1" kern="0" spc="-36" dirty="0">
                <a:solidFill>
                  <a:srgbClr val="E0D6DE"/>
                </a:solidFill>
                <a:latin typeface="Inter" pitchFamily="34" charset="0"/>
                <a:ea typeface="Inter" pitchFamily="34" charset="-122"/>
                <a:cs typeface="Inter" pitchFamily="34" charset="-120"/>
              </a:rPr>
              <a:t>Scalability &amp; Automation</a:t>
            </a:r>
            <a:r>
              <a:rPr lang="en-US" sz="1750" kern="0" spc="-36" dirty="0">
                <a:solidFill>
                  <a:srgbClr val="E0D6DE"/>
                </a:solidFill>
                <a:latin typeface="Inter" pitchFamily="34" charset="0"/>
                <a:ea typeface="Inter" pitchFamily="34" charset="-122"/>
                <a:cs typeface="Inter" pitchFamily="34" charset="-120"/>
              </a:rPr>
              <a:t> – Seamlessly integrates with cloud-based infrastructure to handle large-scale cybersecurity threats with minimal manual intervention.</a:t>
            </a:r>
            <a:endParaRPr lang="en-US" sz="1750" dirty="0"/>
          </a:p>
        </p:txBody>
      </p:sp>
      <p:sp>
        <p:nvSpPr>
          <p:cNvPr id="6" name="Text 4"/>
          <p:cNvSpPr/>
          <p:nvPr/>
        </p:nvSpPr>
        <p:spPr>
          <a:xfrm>
            <a:off x="793790" y="5275064"/>
            <a:ext cx="13042821"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000000"/>
                </a:solidFill>
                <a:latin typeface="Inter" pitchFamily="34" charset="0"/>
                <a:ea typeface="Inter" pitchFamily="34" charset="-122"/>
                <a:cs typeface="Inter" pitchFamily="34" charset="-120"/>
              </a:rPr>
              <a:t>🔹</a:t>
            </a:r>
            <a:r>
              <a:rPr lang="en-US" sz="1750" kern="0" spc="-36" dirty="0">
                <a:solidFill>
                  <a:srgbClr val="E0D6DE"/>
                </a:solidFill>
                <a:latin typeface="Inter" pitchFamily="34" charset="0"/>
                <a:ea typeface="Inter" pitchFamily="34" charset="-122"/>
                <a:cs typeface="Inter" pitchFamily="34" charset="-120"/>
              </a:rPr>
              <a:t> </a:t>
            </a:r>
            <a:r>
              <a:rPr lang="en-US" sz="1750" b="1" kern="0" spc="-36" dirty="0">
                <a:solidFill>
                  <a:srgbClr val="E0D6DE"/>
                </a:solidFill>
                <a:latin typeface="Inter" pitchFamily="34" charset="0"/>
                <a:ea typeface="Inter" pitchFamily="34" charset="-122"/>
                <a:cs typeface="Inter" pitchFamily="34" charset="-120"/>
              </a:rPr>
              <a:t>User &amp; Enterprise Protection</a:t>
            </a:r>
            <a:r>
              <a:rPr lang="en-US" sz="1750" kern="0" spc="-36" dirty="0">
                <a:solidFill>
                  <a:srgbClr val="E0D6DE"/>
                </a:solidFill>
                <a:latin typeface="Inter" pitchFamily="34" charset="0"/>
                <a:ea typeface="Inter" pitchFamily="34" charset="-122"/>
                <a:cs typeface="Inter" pitchFamily="34" charset="-120"/>
              </a:rPr>
              <a:t> – Safeguards individuals and organizations from cyber threats, ensuring a more secure digital ecosystem.</a:t>
            </a:r>
            <a:endParaRPr lang="en-US" sz="1750" dirty="0"/>
          </a:p>
        </p:txBody>
      </p:sp>
      <p:sp>
        <p:nvSpPr>
          <p:cNvPr id="7" name="Text 5"/>
          <p:cNvSpPr/>
          <p:nvPr/>
        </p:nvSpPr>
        <p:spPr>
          <a:xfrm>
            <a:off x="793790" y="6256020"/>
            <a:ext cx="13042821"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000000"/>
                </a:solidFill>
                <a:latin typeface="Inter" pitchFamily="34" charset="0"/>
                <a:ea typeface="Inter" pitchFamily="34" charset="-122"/>
                <a:cs typeface="Inter" pitchFamily="34" charset="-120"/>
              </a:rPr>
              <a:t>🔹</a:t>
            </a:r>
            <a:r>
              <a:rPr lang="en-US" sz="1750" kern="0" spc="-36" dirty="0">
                <a:solidFill>
                  <a:srgbClr val="E0D6DE"/>
                </a:solidFill>
                <a:latin typeface="Inter" pitchFamily="34" charset="0"/>
                <a:ea typeface="Inter" pitchFamily="34" charset="-122"/>
                <a:cs typeface="Inter" pitchFamily="34" charset="-120"/>
              </a:rPr>
              <a:t> </a:t>
            </a:r>
            <a:r>
              <a:rPr lang="en-US" sz="1750" b="1" kern="0" spc="-36" dirty="0">
                <a:solidFill>
                  <a:srgbClr val="E0D6DE"/>
                </a:solidFill>
                <a:latin typeface="Inter" pitchFamily="34" charset="0"/>
                <a:ea typeface="Inter" pitchFamily="34" charset="-122"/>
                <a:cs typeface="Inter" pitchFamily="34" charset="-120"/>
              </a:rPr>
              <a:t>Future-Ready Security</a:t>
            </a:r>
            <a:r>
              <a:rPr lang="en-US" sz="1750" kern="0" spc="-36" dirty="0">
                <a:solidFill>
                  <a:srgbClr val="E0D6DE"/>
                </a:solidFill>
                <a:latin typeface="Inter" pitchFamily="34" charset="0"/>
                <a:ea typeface="Inter" pitchFamily="34" charset="-122"/>
                <a:cs typeface="Inter" pitchFamily="34" charset="-120"/>
              </a:rPr>
              <a:t> – Continuous model improvements and adaptive AI ensure evolving threats are detected effectively, strengthening long-term cybersecurity resilience.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61616" y="610553"/>
            <a:ext cx="7593568" cy="1453277"/>
          </a:xfrm>
          <a:prstGeom prst="rect">
            <a:avLst/>
          </a:prstGeom>
          <a:noFill/>
          <a:ln/>
        </p:spPr>
        <p:txBody>
          <a:bodyPr wrap="square" lIns="0" tIns="0" rIns="0" bIns="0" rtlCol="0" anchor="t"/>
          <a:lstStyle/>
          <a:p>
            <a:pPr marL="0" indent="0" algn="l">
              <a:lnSpc>
                <a:spcPts val="5700"/>
              </a:lnSpc>
              <a:buNone/>
            </a:pPr>
            <a:r>
              <a:rPr lang="en-US" sz="4550" b="1" kern="0" spc="-92" dirty="0">
                <a:solidFill>
                  <a:srgbClr val="FF8AAF"/>
                </a:solidFill>
                <a:latin typeface="Petrona Bold" pitchFamily="34" charset="0"/>
                <a:ea typeface="Petrona Bold" pitchFamily="34" charset="-122"/>
                <a:cs typeface="Petrona Bold" pitchFamily="34" charset="-120"/>
              </a:rPr>
              <a:t>Overcoming Challenges and Lessons Learned</a:t>
            </a:r>
            <a:endParaRPr lang="en-US" sz="4550" dirty="0"/>
          </a:p>
        </p:txBody>
      </p:sp>
      <p:sp>
        <p:nvSpPr>
          <p:cNvPr id="4" name="Text 1"/>
          <p:cNvSpPr/>
          <p:nvPr/>
        </p:nvSpPr>
        <p:spPr>
          <a:xfrm>
            <a:off x="6261616" y="2396014"/>
            <a:ext cx="7593568" cy="354330"/>
          </a:xfrm>
          <a:prstGeom prst="rect">
            <a:avLst/>
          </a:prstGeom>
          <a:noFill/>
          <a:ln/>
        </p:spPr>
        <p:txBody>
          <a:bodyPr wrap="none" lIns="0" tIns="0" rIns="0" bIns="0" rtlCol="0" anchor="t"/>
          <a:lstStyle/>
          <a:p>
            <a:pPr marL="0" indent="0" algn="l">
              <a:lnSpc>
                <a:spcPts val="2750"/>
              </a:lnSpc>
              <a:buNone/>
            </a:pPr>
            <a:r>
              <a:rPr lang="en-US" sz="1700" kern="0" spc="-35" dirty="0">
                <a:solidFill>
                  <a:srgbClr val="E0D6DE"/>
                </a:solidFill>
                <a:latin typeface="Inter" pitchFamily="34" charset="0"/>
                <a:ea typeface="Inter" pitchFamily="34" charset="-122"/>
                <a:cs typeface="Inter" pitchFamily="34" charset="-120"/>
              </a:rPr>
              <a:t>We faced several technical hurdles during the hackathon.</a:t>
            </a:r>
            <a:endParaRPr lang="en-US" sz="1700" dirty="0"/>
          </a:p>
        </p:txBody>
      </p:sp>
      <p:sp>
        <p:nvSpPr>
          <p:cNvPr id="5" name="Shape 2"/>
          <p:cNvSpPr/>
          <p:nvPr/>
        </p:nvSpPr>
        <p:spPr>
          <a:xfrm>
            <a:off x="6261616" y="2999423"/>
            <a:ext cx="3686056" cy="2735104"/>
          </a:xfrm>
          <a:prstGeom prst="roundRect">
            <a:avLst>
              <a:gd name="adj" fmla="val 3401"/>
            </a:avLst>
          </a:prstGeom>
          <a:solidFill>
            <a:srgbClr val="2F1D63"/>
          </a:solidFill>
          <a:ln w="7620">
            <a:solidFill>
              <a:srgbClr val="48367C"/>
            </a:solidFill>
            <a:prstDash val="solid"/>
          </a:ln>
        </p:spPr>
      </p:sp>
      <p:sp>
        <p:nvSpPr>
          <p:cNvPr id="6" name="Text 3"/>
          <p:cNvSpPr/>
          <p:nvPr/>
        </p:nvSpPr>
        <p:spPr>
          <a:xfrm>
            <a:off x="6490692" y="3228499"/>
            <a:ext cx="3227903" cy="726758"/>
          </a:xfrm>
          <a:prstGeom prst="rect">
            <a:avLst/>
          </a:prstGeom>
          <a:noFill/>
          <a:ln/>
        </p:spPr>
        <p:txBody>
          <a:bodyPr wrap="square" lIns="0" tIns="0" rIns="0" bIns="0" rtlCol="0" anchor="t"/>
          <a:lstStyle/>
          <a:p>
            <a:pPr marL="0" indent="0" algn="l">
              <a:lnSpc>
                <a:spcPts val="2850"/>
              </a:lnSpc>
              <a:buNone/>
            </a:pPr>
            <a:r>
              <a:rPr lang="en-US" sz="2250" b="1" kern="0" spc="-46" dirty="0">
                <a:solidFill>
                  <a:srgbClr val="E0D6DE"/>
                </a:solidFill>
                <a:latin typeface="Petrona Bold" pitchFamily="34" charset="0"/>
                <a:ea typeface="Petrona Bold" pitchFamily="34" charset="-122"/>
                <a:cs typeface="Petrona Bold" pitchFamily="34" charset="-120"/>
              </a:rPr>
              <a:t>Handling Imbalanced Datasets</a:t>
            </a:r>
            <a:endParaRPr lang="en-US" sz="2250" dirty="0"/>
          </a:p>
        </p:txBody>
      </p:sp>
      <p:sp>
        <p:nvSpPr>
          <p:cNvPr id="7" name="Text 4"/>
          <p:cNvSpPr/>
          <p:nvPr/>
        </p:nvSpPr>
        <p:spPr>
          <a:xfrm>
            <a:off x="6490692" y="4088130"/>
            <a:ext cx="3227903" cy="1417320"/>
          </a:xfrm>
          <a:prstGeom prst="rect">
            <a:avLst/>
          </a:prstGeom>
          <a:noFill/>
          <a:ln/>
        </p:spPr>
        <p:txBody>
          <a:bodyPr wrap="square" lIns="0" tIns="0" rIns="0" bIns="0" rtlCol="0" anchor="t"/>
          <a:lstStyle/>
          <a:p>
            <a:pPr marL="0" indent="0" algn="l">
              <a:lnSpc>
                <a:spcPts val="2750"/>
              </a:lnSpc>
              <a:buNone/>
            </a:pPr>
            <a:r>
              <a:rPr lang="en-US" sz="1700" kern="0" spc="-35" dirty="0">
                <a:solidFill>
                  <a:srgbClr val="E0D6DE"/>
                </a:solidFill>
                <a:latin typeface="Inter" pitchFamily="34" charset="0"/>
                <a:ea typeface="Inter" pitchFamily="34" charset="-122"/>
                <a:cs typeface="Inter" pitchFamily="34" charset="-120"/>
              </a:rPr>
              <a:t>Applied data augmentation and resampling techniques to improve model training for anomaly detection.</a:t>
            </a:r>
            <a:endParaRPr lang="en-US" sz="1700" dirty="0"/>
          </a:p>
        </p:txBody>
      </p:sp>
      <p:sp>
        <p:nvSpPr>
          <p:cNvPr id="8" name="Shape 5"/>
          <p:cNvSpPr/>
          <p:nvPr/>
        </p:nvSpPr>
        <p:spPr>
          <a:xfrm>
            <a:off x="10169128" y="2999423"/>
            <a:ext cx="3686056" cy="2735104"/>
          </a:xfrm>
          <a:prstGeom prst="roundRect">
            <a:avLst>
              <a:gd name="adj" fmla="val 3401"/>
            </a:avLst>
          </a:prstGeom>
          <a:solidFill>
            <a:srgbClr val="2F1D63"/>
          </a:solidFill>
          <a:ln w="7620">
            <a:solidFill>
              <a:srgbClr val="48367C"/>
            </a:solidFill>
            <a:prstDash val="solid"/>
          </a:ln>
        </p:spPr>
      </p:sp>
      <p:sp>
        <p:nvSpPr>
          <p:cNvPr id="9" name="Text 6"/>
          <p:cNvSpPr/>
          <p:nvPr/>
        </p:nvSpPr>
        <p:spPr>
          <a:xfrm>
            <a:off x="10398204" y="3228499"/>
            <a:ext cx="3119676" cy="363379"/>
          </a:xfrm>
          <a:prstGeom prst="rect">
            <a:avLst/>
          </a:prstGeom>
          <a:noFill/>
          <a:ln/>
        </p:spPr>
        <p:txBody>
          <a:bodyPr wrap="none" lIns="0" tIns="0" rIns="0" bIns="0" rtlCol="0" anchor="t"/>
          <a:lstStyle/>
          <a:p>
            <a:pPr marL="0" indent="0" algn="l">
              <a:lnSpc>
                <a:spcPts val="2850"/>
              </a:lnSpc>
              <a:buNone/>
            </a:pPr>
            <a:r>
              <a:rPr lang="en-US" sz="2250" b="1" kern="0" spc="-46" dirty="0">
                <a:solidFill>
                  <a:srgbClr val="E0D6DE"/>
                </a:solidFill>
                <a:latin typeface="Petrona Bold" pitchFamily="34" charset="0"/>
                <a:ea typeface="Petrona Bold" pitchFamily="34" charset="-122"/>
                <a:cs typeface="Petrona Bold" pitchFamily="34" charset="-120"/>
              </a:rPr>
              <a:t>Reducing False Positives</a:t>
            </a:r>
            <a:endParaRPr lang="en-US" sz="2250" dirty="0"/>
          </a:p>
        </p:txBody>
      </p:sp>
      <p:sp>
        <p:nvSpPr>
          <p:cNvPr id="10" name="Text 7"/>
          <p:cNvSpPr/>
          <p:nvPr/>
        </p:nvSpPr>
        <p:spPr>
          <a:xfrm>
            <a:off x="10398204" y="3724751"/>
            <a:ext cx="3227903" cy="1417320"/>
          </a:xfrm>
          <a:prstGeom prst="rect">
            <a:avLst/>
          </a:prstGeom>
          <a:noFill/>
          <a:ln/>
        </p:spPr>
        <p:txBody>
          <a:bodyPr wrap="square" lIns="0" tIns="0" rIns="0" bIns="0" rtlCol="0" anchor="t"/>
          <a:lstStyle/>
          <a:p>
            <a:pPr marL="0" indent="0" algn="l">
              <a:lnSpc>
                <a:spcPts val="2750"/>
              </a:lnSpc>
              <a:buNone/>
            </a:pPr>
            <a:r>
              <a:rPr lang="en-US" sz="1700" kern="0" spc="-35" dirty="0">
                <a:solidFill>
                  <a:srgbClr val="E0D6DE"/>
                </a:solidFill>
                <a:latin typeface="Inter" pitchFamily="34" charset="0"/>
                <a:ea typeface="Inter" pitchFamily="34" charset="-122"/>
                <a:cs typeface="Inter" pitchFamily="34" charset="-120"/>
              </a:rPr>
              <a:t>Fine-tuned ML models and leveraged ensemble learning to enhance accuracy in phishing and malware detection.</a:t>
            </a:r>
            <a:endParaRPr lang="en-US" sz="1700" dirty="0"/>
          </a:p>
        </p:txBody>
      </p:sp>
      <p:sp>
        <p:nvSpPr>
          <p:cNvPr id="11" name="Shape 8"/>
          <p:cNvSpPr/>
          <p:nvPr/>
        </p:nvSpPr>
        <p:spPr>
          <a:xfrm>
            <a:off x="6261616" y="5955983"/>
            <a:ext cx="7593568" cy="1663065"/>
          </a:xfrm>
          <a:prstGeom prst="roundRect">
            <a:avLst>
              <a:gd name="adj" fmla="val 5594"/>
            </a:avLst>
          </a:prstGeom>
          <a:solidFill>
            <a:srgbClr val="2F1D63"/>
          </a:solidFill>
          <a:ln w="7620">
            <a:solidFill>
              <a:srgbClr val="48367C"/>
            </a:solidFill>
            <a:prstDash val="solid"/>
          </a:ln>
        </p:spPr>
      </p:sp>
      <p:sp>
        <p:nvSpPr>
          <p:cNvPr id="12" name="Text 9"/>
          <p:cNvSpPr/>
          <p:nvPr/>
        </p:nvSpPr>
        <p:spPr>
          <a:xfrm>
            <a:off x="6490692" y="6185059"/>
            <a:ext cx="4017407" cy="363379"/>
          </a:xfrm>
          <a:prstGeom prst="rect">
            <a:avLst/>
          </a:prstGeom>
          <a:noFill/>
          <a:ln/>
        </p:spPr>
        <p:txBody>
          <a:bodyPr wrap="none" lIns="0" tIns="0" rIns="0" bIns="0" rtlCol="0" anchor="t"/>
          <a:lstStyle/>
          <a:p>
            <a:pPr marL="0" indent="0" algn="l">
              <a:lnSpc>
                <a:spcPts val="2850"/>
              </a:lnSpc>
              <a:buNone/>
            </a:pPr>
            <a:r>
              <a:rPr lang="en-US" sz="2250" b="1" kern="0" spc="-46" dirty="0">
                <a:solidFill>
                  <a:srgbClr val="E0D6DE"/>
                </a:solidFill>
                <a:latin typeface="Petrona Bold" pitchFamily="34" charset="0"/>
                <a:ea typeface="Petrona Bold" pitchFamily="34" charset="-122"/>
                <a:cs typeface="Petrona Bold" pitchFamily="34" charset="-120"/>
              </a:rPr>
              <a:t>Ensuring Real-Time Processing</a:t>
            </a:r>
            <a:endParaRPr lang="en-US" sz="2250" dirty="0"/>
          </a:p>
        </p:txBody>
      </p:sp>
      <p:sp>
        <p:nvSpPr>
          <p:cNvPr id="13" name="Text 10"/>
          <p:cNvSpPr/>
          <p:nvPr/>
        </p:nvSpPr>
        <p:spPr>
          <a:xfrm>
            <a:off x="6490692" y="6681311"/>
            <a:ext cx="7135416" cy="708660"/>
          </a:xfrm>
          <a:prstGeom prst="rect">
            <a:avLst/>
          </a:prstGeom>
          <a:noFill/>
          <a:ln/>
        </p:spPr>
        <p:txBody>
          <a:bodyPr wrap="square" lIns="0" tIns="0" rIns="0" bIns="0" rtlCol="0" anchor="t"/>
          <a:lstStyle/>
          <a:p>
            <a:pPr marL="0" indent="0" algn="l">
              <a:lnSpc>
                <a:spcPts val="2750"/>
              </a:lnSpc>
              <a:buNone/>
            </a:pPr>
            <a:r>
              <a:rPr lang="en-US" sz="1700" kern="0" spc="-35" dirty="0">
                <a:solidFill>
                  <a:srgbClr val="E0D6DE"/>
                </a:solidFill>
                <a:latin typeface="Inter" pitchFamily="34" charset="0"/>
                <a:ea typeface="Inter" pitchFamily="34" charset="-122"/>
                <a:cs typeface="Inter" pitchFamily="34" charset="-120"/>
              </a:rPr>
              <a:t>Optimized model inference and API response times to maintain efficiency without performance bottlenecks.</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09136" y="558165"/>
            <a:ext cx="7725728" cy="1329928"/>
          </a:xfrm>
          <a:prstGeom prst="rect">
            <a:avLst/>
          </a:prstGeom>
          <a:noFill/>
          <a:ln/>
        </p:spPr>
        <p:txBody>
          <a:bodyPr wrap="square" lIns="0" tIns="0" rIns="0" bIns="0" rtlCol="0" anchor="t"/>
          <a:lstStyle/>
          <a:p>
            <a:pPr marL="0" indent="0" algn="l">
              <a:lnSpc>
                <a:spcPts val="5200"/>
              </a:lnSpc>
              <a:buNone/>
            </a:pPr>
            <a:r>
              <a:rPr lang="en-US" sz="4150" b="1" kern="0" spc="-84" dirty="0">
                <a:solidFill>
                  <a:srgbClr val="FF8AAF"/>
                </a:solidFill>
                <a:latin typeface="Petrona Bold" pitchFamily="34" charset="0"/>
                <a:ea typeface="Petrona Bold" pitchFamily="34" charset="-122"/>
                <a:cs typeface="Petrona Bold" pitchFamily="34" charset="-120"/>
              </a:rPr>
              <a:t>Future Enhancements and Scalability</a:t>
            </a:r>
            <a:endParaRPr lang="en-US" sz="4150" dirty="0"/>
          </a:p>
        </p:txBody>
      </p:sp>
      <p:sp>
        <p:nvSpPr>
          <p:cNvPr id="4" name="Text 1"/>
          <p:cNvSpPr/>
          <p:nvPr/>
        </p:nvSpPr>
        <p:spPr>
          <a:xfrm>
            <a:off x="709136" y="2191941"/>
            <a:ext cx="7725728" cy="324207"/>
          </a:xfrm>
          <a:prstGeom prst="rect">
            <a:avLst/>
          </a:prstGeom>
          <a:noFill/>
          <a:ln/>
        </p:spPr>
        <p:txBody>
          <a:bodyPr wrap="none" lIns="0" tIns="0" rIns="0" bIns="0" rtlCol="0" anchor="t"/>
          <a:lstStyle/>
          <a:p>
            <a:pPr marL="0" indent="0" algn="l">
              <a:lnSpc>
                <a:spcPts val="2550"/>
              </a:lnSpc>
              <a:buNone/>
            </a:pPr>
            <a:r>
              <a:rPr lang="en-US" sz="1550" kern="0" spc="-32" dirty="0">
                <a:solidFill>
                  <a:srgbClr val="E0D6DE"/>
                </a:solidFill>
                <a:latin typeface="Inter" pitchFamily="34" charset="0"/>
                <a:ea typeface="Inter" pitchFamily="34" charset="-122"/>
                <a:cs typeface="Inter" pitchFamily="34" charset="-120"/>
              </a:rPr>
              <a:t>We plan to enhance the system with new features and improve scalability.</a:t>
            </a:r>
            <a:endParaRPr lang="en-US" sz="1550" dirty="0"/>
          </a:p>
        </p:txBody>
      </p:sp>
      <p:sp>
        <p:nvSpPr>
          <p:cNvPr id="5" name="Shape 2"/>
          <p:cNvSpPr/>
          <p:nvPr/>
        </p:nvSpPr>
        <p:spPr>
          <a:xfrm>
            <a:off x="937022" y="2744033"/>
            <a:ext cx="22860" cy="4927402"/>
          </a:xfrm>
          <a:prstGeom prst="roundRect">
            <a:avLst>
              <a:gd name="adj" fmla="val 372297"/>
            </a:avLst>
          </a:prstGeom>
          <a:solidFill>
            <a:srgbClr val="48367C"/>
          </a:solidFill>
          <a:ln/>
        </p:spPr>
      </p:sp>
      <p:sp>
        <p:nvSpPr>
          <p:cNvPr id="6" name="Shape 3"/>
          <p:cNvSpPr/>
          <p:nvPr/>
        </p:nvSpPr>
        <p:spPr>
          <a:xfrm>
            <a:off x="1142107" y="3188375"/>
            <a:ext cx="607814" cy="22860"/>
          </a:xfrm>
          <a:prstGeom prst="roundRect">
            <a:avLst>
              <a:gd name="adj" fmla="val 372297"/>
            </a:avLst>
          </a:prstGeom>
          <a:solidFill>
            <a:srgbClr val="48367C"/>
          </a:solidFill>
          <a:ln/>
        </p:spPr>
      </p:sp>
      <p:sp>
        <p:nvSpPr>
          <p:cNvPr id="7" name="Shape 4"/>
          <p:cNvSpPr/>
          <p:nvPr/>
        </p:nvSpPr>
        <p:spPr>
          <a:xfrm>
            <a:off x="709077" y="2971919"/>
            <a:ext cx="455890" cy="455890"/>
          </a:xfrm>
          <a:prstGeom prst="roundRect">
            <a:avLst>
              <a:gd name="adj" fmla="val 18668"/>
            </a:avLst>
          </a:prstGeom>
          <a:solidFill>
            <a:srgbClr val="2F1D63"/>
          </a:solidFill>
          <a:ln w="7620">
            <a:solidFill>
              <a:srgbClr val="48367C"/>
            </a:solidFill>
            <a:prstDash val="solid"/>
          </a:ln>
        </p:spPr>
      </p:sp>
      <p:sp>
        <p:nvSpPr>
          <p:cNvPr id="8" name="Text 5"/>
          <p:cNvSpPr/>
          <p:nvPr/>
        </p:nvSpPr>
        <p:spPr>
          <a:xfrm>
            <a:off x="777419" y="3000375"/>
            <a:ext cx="319088" cy="398859"/>
          </a:xfrm>
          <a:prstGeom prst="rect">
            <a:avLst/>
          </a:prstGeom>
          <a:noFill/>
          <a:ln/>
        </p:spPr>
        <p:txBody>
          <a:bodyPr wrap="none" lIns="0" tIns="0" rIns="0" bIns="0" rtlCol="0" anchor="t"/>
          <a:lstStyle/>
          <a:p>
            <a:pPr marL="0" indent="0" algn="ctr">
              <a:lnSpc>
                <a:spcPts val="2500"/>
              </a:lnSpc>
              <a:buNone/>
            </a:pPr>
            <a:r>
              <a:rPr lang="en-US" sz="2500" b="1" kern="0" spc="-50" dirty="0">
                <a:solidFill>
                  <a:srgbClr val="E0D6DE"/>
                </a:solidFill>
                <a:latin typeface="Petrona Bold" pitchFamily="34" charset="0"/>
                <a:ea typeface="Petrona Bold" pitchFamily="34" charset="-122"/>
                <a:cs typeface="Petrona Bold" pitchFamily="34" charset="-120"/>
              </a:rPr>
              <a:t>1</a:t>
            </a:r>
            <a:endParaRPr lang="en-US" sz="2500" dirty="0"/>
          </a:p>
        </p:txBody>
      </p:sp>
      <p:sp>
        <p:nvSpPr>
          <p:cNvPr id="9" name="Text 6"/>
          <p:cNvSpPr/>
          <p:nvPr/>
        </p:nvSpPr>
        <p:spPr>
          <a:xfrm>
            <a:off x="1950244" y="2946559"/>
            <a:ext cx="3998595" cy="332423"/>
          </a:xfrm>
          <a:prstGeom prst="rect">
            <a:avLst/>
          </a:prstGeom>
          <a:noFill/>
          <a:ln/>
        </p:spPr>
        <p:txBody>
          <a:bodyPr wrap="none" lIns="0" tIns="0" rIns="0" bIns="0" rtlCol="0" anchor="t"/>
          <a:lstStyle/>
          <a:p>
            <a:pPr marL="0" indent="0" algn="l">
              <a:lnSpc>
                <a:spcPts val="2600"/>
              </a:lnSpc>
              <a:buNone/>
            </a:pPr>
            <a:r>
              <a:rPr lang="en-US" sz="2050" b="1" kern="0" spc="-42" dirty="0">
                <a:solidFill>
                  <a:srgbClr val="E0D6DE"/>
                </a:solidFill>
                <a:latin typeface="Petrona Bold" pitchFamily="34" charset="0"/>
                <a:ea typeface="Petrona Bold" pitchFamily="34" charset="-122"/>
                <a:cs typeface="Petrona Bold" pitchFamily="34" charset="-120"/>
              </a:rPr>
              <a:t>Blockchain for Threat Intelligence</a:t>
            </a:r>
            <a:endParaRPr lang="en-US" sz="2050" dirty="0"/>
          </a:p>
        </p:txBody>
      </p:sp>
      <p:sp>
        <p:nvSpPr>
          <p:cNvPr id="10" name="Text 7"/>
          <p:cNvSpPr/>
          <p:nvPr/>
        </p:nvSpPr>
        <p:spPr>
          <a:xfrm>
            <a:off x="1950244" y="3400544"/>
            <a:ext cx="6484620" cy="648414"/>
          </a:xfrm>
          <a:prstGeom prst="rect">
            <a:avLst/>
          </a:prstGeom>
          <a:noFill/>
          <a:ln/>
        </p:spPr>
        <p:txBody>
          <a:bodyPr wrap="square" lIns="0" tIns="0" rIns="0" bIns="0" rtlCol="0" anchor="t"/>
          <a:lstStyle/>
          <a:p>
            <a:pPr marL="0" indent="0" algn="l">
              <a:lnSpc>
                <a:spcPts val="2550"/>
              </a:lnSpc>
              <a:buNone/>
            </a:pPr>
            <a:r>
              <a:rPr lang="en-US" sz="1550" kern="0" spc="-32" dirty="0">
                <a:solidFill>
                  <a:srgbClr val="E0D6DE"/>
                </a:solidFill>
                <a:latin typeface="Inter" pitchFamily="34" charset="0"/>
                <a:ea typeface="Inter" pitchFamily="34" charset="-122"/>
                <a:cs typeface="Inter" pitchFamily="34" charset="-120"/>
              </a:rPr>
              <a:t>Utilize decentralized threat-sharing networks to enhance security and prevent cyberattacks collaboratively.</a:t>
            </a:r>
            <a:endParaRPr lang="en-US" sz="1550" dirty="0"/>
          </a:p>
        </p:txBody>
      </p:sp>
      <p:sp>
        <p:nvSpPr>
          <p:cNvPr id="11" name="Shape 8"/>
          <p:cNvSpPr/>
          <p:nvPr/>
        </p:nvSpPr>
        <p:spPr>
          <a:xfrm>
            <a:off x="1142107" y="4898350"/>
            <a:ext cx="607814" cy="22860"/>
          </a:xfrm>
          <a:prstGeom prst="roundRect">
            <a:avLst>
              <a:gd name="adj" fmla="val 372297"/>
            </a:avLst>
          </a:prstGeom>
          <a:solidFill>
            <a:srgbClr val="48367C"/>
          </a:solidFill>
          <a:ln/>
        </p:spPr>
      </p:sp>
      <p:sp>
        <p:nvSpPr>
          <p:cNvPr id="12" name="Shape 9"/>
          <p:cNvSpPr/>
          <p:nvPr/>
        </p:nvSpPr>
        <p:spPr>
          <a:xfrm>
            <a:off x="709077" y="4681895"/>
            <a:ext cx="455890" cy="455890"/>
          </a:xfrm>
          <a:prstGeom prst="roundRect">
            <a:avLst>
              <a:gd name="adj" fmla="val 18668"/>
            </a:avLst>
          </a:prstGeom>
          <a:solidFill>
            <a:srgbClr val="2F1D63"/>
          </a:solidFill>
          <a:ln w="7620">
            <a:solidFill>
              <a:srgbClr val="48367C"/>
            </a:solidFill>
            <a:prstDash val="solid"/>
          </a:ln>
        </p:spPr>
      </p:sp>
      <p:sp>
        <p:nvSpPr>
          <p:cNvPr id="13" name="Text 10"/>
          <p:cNvSpPr/>
          <p:nvPr/>
        </p:nvSpPr>
        <p:spPr>
          <a:xfrm>
            <a:off x="777419" y="4710351"/>
            <a:ext cx="319088" cy="398859"/>
          </a:xfrm>
          <a:prstGeom prst="rect">
            <a:avLst/>
          </a:prstGeom>
          <a:noFill/>
          <a:ln/>
        </p:spPr>
        <p:txBody>
          <a:bodyPr wrap="none" lIns="0" tIns="0" rIns="0" bIns="0" rtlCol="0" anchor="t"/>
          <a:lstStyle/>
          <a:p>
            <a:pPr marL="0" indent="0" algn="ctr">
              <a:lnSpc>
                <a:spcPts val="2500"/>
              </a:lnSpc>
              <a:buNone/>
            </a:pPr>
            <a:r>
              <a:rPr lang="en-US" sz="2500" b="1" kern="0" spc="-50" dirty="0">
                <a:solidFill>
                  <a:srgbClr val="E0D6DE"/>
                </a:solidFill>
                <a:latin typeface="Petrona Bold" pitchFamily="34" charset="0"/>
                <a:ea typeface="Petrona Bold" pitchFamily="34" charset="-122"/>
                <a:cs typeface="Petrona Bold" pitchFamily="34" charset="-120"/>
              </a:rPr>
              <a:t>2</a:t>
            </a:r>
            <a:endParaRPr lang="en-US" sz="2500" dirty="0"/>
          </a:p>
        </p:txBody>
      </p:sp>
      <p:sp>
        <p:nvSpPr>
          <p:cNvPr id="14" name="Text 11"/>
          <p:cNvSpPr/>
          <p:nvPr/>
        </p:nvSpPr>
        <p:spPr>
          <a:xfrm>
            <a:off x="1950244" y="4656534"/>
            <a:ext cx="4129683" cy="332423"/>
          </a:xfrm>
          <a:prstGeom prst="rect">
            <a:avLst/>
          </a:prstGeom>
          <a:noFill/>
          <a:ln/>
        </p:spPr>
        <p:txBody>
          <a:bodyPr wrap="none" lIns="0" tIns="0" rIns="0" bIns="0" rtlCol="0" anchor="t"/>
          <a:lstStyle/>
          <a:p>
            <a:pPr marL="0" indent="0" algn="l">
              <a:lnSpc>
                <a:spcPts val="2600"/>
              </a:lnSpc>
              <a:buNone/>
            </a:pPr>
            <a:r>
              <a:rPr lang="en-US" sz="2050" b="1" kern="0" spc="-42" dirty="0">
                <a:solidFill>
                  <a:srgbClr val="E0D6DE"/>
                </a:solidFill>
                <a:latin typeface="Petrona Bold" pitchFamily="34" charset="0"/>
                <a:ea typeface="Petrona Bold" pitchFamily="34" charset="-122"/>
                <a:cs typeface="Petrona Bold" pitchFamily="34" charset="-120"/>
              </a:rPr>
              <a:t>Behavior-Based Anomaly Detection</a:t>
            </a:r>
            <a:endParaRPr lang="en-US" sz="2050" dirty="0"/>
          </a:p>
        </p:txBody>
      </p:sp>
      <p:sp>
        <p:nvSpPr>
          <p:cNvPr id="15" name="Text 12"/>
          <p:cNvSpPr/>
          <p:nvPr/>
        </p:nvSpPr>
        <p:spPr>
          <a:xfrm>
            <a:off x="1950244" y="5110520"/>
            <a:ext cx="6484620" cy="648414"/>
          </a:xfrm>
          <a:prstGeom prst="rect">
            <a:avLst/>
          </a:prstGeom>
          <a:noFill/>
          <a:ln/>
        </p:spPr>
        <p:txBody>
          <a:bodyPr wrap="square" lIns="0" tIns="0" rIns="0" bIns="0" rtlCol="0" anchor="t"/>
          <a:lstStyle/>
          <a:p>
            <a:pPr marL="0" indent="0" algn="l">
              <a:lnSpc>
                <a:spcPts val="2550"/>
              </a:lnSpc>
              <a:buNone/>
            </a:pPr>
            <a:r>
              <a:rPr lang="en-US" sz="1550" kern="0" spc="-32" dirty="0">
                <a:solidFill>
                  <a:srgbClr val="E0D6DE"/>
                </a:solidFill>
                <a:latin typeface="Inter" pitchFamily="34" charset="0"/>
                <a:ea typeface="Inter" pitchFamily="34" charset="-122"/>
                <a:cs typeface="Inter" pitchFamily="34" charset="-120"/>
              </a:rPr>
              <a:t>Incorporate user behavior analytics (UBA) to detect insider threats and sophisticated cyberattacks.</a:t>
            </a:r>
            <a:endParaRPr lang="en-US" sz="1550" dirty="0"/>
          </a:p>
        </p:txBody>
      </p:sp>
      <p:sp>
        <p:nvSpPr>
          <p:cNvPr id="16" name="Shape 13"/>
          <p:cNvSpPr/>
          <p:nvPr/>
        </p:nvSpPr>
        <p:spPr>
          <a:xfrm>
            <a:off x="1142107" y="6608326"/>
            <a:ext cx="607814" cy="22860"/>
          </a:xfrm>
          <a:prstGeom prst="roundRect">
            <a:avLst>
              <a:gd name="adj" fmla="val 372297"/>
            </a:avLst>
          </a:prstGeom>
          <a:solidFill>
            <a:srgbClr val="48367C"/>
          </a:solidFill>
          <a:ln/>
        </p:spPr>
      </p:sp>
      <p:sp>
        <p:nvSpPr>
          <p:cNvPr id="17" name="Shape 14"/>
          <p:cNvSpPr/>
          <p:nvPr/>
        </p:nvSpPr>
        <p:spPr>
          <a:xfrm>
            <a:off x="709077" y="6391870"/>
            <a:ext cx="455890" cy="455890"/>
          </a:xfrm>
          <a:prstGeom prst="roundRect">
            <a:avLst>
              <a:gd name="adj" fmla="val 18668"/>
            </a:avLst>
          </a:prstGeom>
          <a:solidFill>
            <a:srgbClr val="2F1D63"/>
          </a:solidFill>
          <a:ln w="7620">
            <a:solidFill>
              <a:srgbClr val="48367C"/>
            </a:solidFill>
            <a:prstDash val="solid"/>
          </a:ln>
        </p:spPr>
      </p:sp>
      <p:sp>
        <p:nvSpPr>
          <p:cNvPr id="18" name="Text 15"/>
          <p:cNvSpPr/>
          <p:nvPr/>
        </p:nvSpPr>
        <p:spPr>
          <a:xfrm>
            <a:off x="777419" y="6420326"/>
            <a:ext cx="319088" cy="398859"/>
          </a:xfrm>
          <a:prstGeom prst="rect">
            <a:avLst/>
          </a:prstGeom>
          <a:noFill/>
          <a:ln/>
        </p:spPr>
        <p:txBody>
          <a:bodyPr wrap="none" lIns="0" tIns="0" rIns="0" bIns="0" rtlCol="0" anchor="t"/>
          <a:lstStyle/>
          <a:p>
            <a:pPr marL="0" indent="0" algn="ctr">
              <a:lnSpc>
                <a:spcPts val="2500"/>
              </a:lnSpc>
              <a:buNone/>
            </a:pPr>
            <a:r>
              <a:rPr lang="en-US" sz="2500" b="1" kern="0" spc="-50" dirty="0">
                <a:solidFill>
                  <a:srgbClr val="E0D6DE"/>
                </a:solidFill>
                <a:latin typeface="Petrona Bold" pitchFamily="34" charset="0"/>
                <a:ea typeface="Petrona Bold" pitchFamily="34" charset="-122"/>
                <a:cs typeface="Petrona Bold" pitchFamily="34" charset="-120"/>
              </a:rPr>
              <a:t>3</a:t>
            </a:r>
            <a:endParaRPr lang="en-US" sz="2500" dirty="0"/>
          </a:p>
        </p:txBody>
      </p:sp>
      <p:sp>
        <p:nvSpPr>
          <p:cNvPr id="19" name="Text 16"/>
          <p:cNvSpPr/>
          <p:nvPr/>
        </p:nvSpPr>
        <p:spPr>
          <a:xfrm>
            <a:off x="1950244" y="6366510"/>
            <a:ext cx="3526512" cy="332423"/>
          </a:xfrm>
          <a:prstGeom prst="rect">
            <a:avLst/>
          </a:prstGeom>
          <a:noFill/>
          <a:ln/>
        </p:spPr>
        <p:txBody>
          <a:bodyPr wrap="none" lIns="0" tIns="0" rIns="0" bIns="0" rtlCol="0" anchor="t"/>
          <a:lstStyle/>
          <a:p>
            <a:pPr marL="0" indent="0" algn="l">
              <a:lnSpc>
                <a:spcPts val="2600"/>
              </a:lnSpc>
              <a:buNone/>
            </a:pPr>
            <a:r>
              <a:rPr lang="en-US" sz="2050" b="1" kern="0" spc="-42" dirty="0">
                <a:solidFill>
                  <a:srgbClr val="E0D6DE"/>
                </a:solidFill>
                <a:latin typeface="Petrona Bold" pitchFamily="34" charset="0"/>
                <a:ea typeface="Petrona Bold" pitchFamily="34" charset="-122"/>
                <a:cs typeface="Petrona Bold" pitchFamily="34" charset="-120"/>
              </a:rPr>
              <a:t>Automated Incident Response</a:t>
            </a:r>
            <a:endParaRPr lang="en-US" sz="2050" dirty="0"/>
          </a:p>
        </p:txBody>
      </p:sp>
      <p:sp>
        <p:nvSpPr>
          <p:cNvPr id="20" name="Text 17"/>
          <p:cNvSpPr/>
          <p:nvPr/>
        </p:nvSpPr>
        <p:spPr>
          <a:xfrm>
            <a:off x="1950244" y="6820495"/>
            <a:ext cx="6484620" cy="648414"/>
          </a:xfrm>
          <a:prstGeom prst="rect">
            <a:avLst/>
          </a:prstGeom>
          <a:noFill/>
          <a:ln/>
        </p:spPr>
        <p:txBody>
          <a:bodyPr wrap="square" lIns="0" tIns="0" rIns="0" bIns="0" rtlCol="0" anchor="t"/>
          <a:lstStyle/>
          <a:p>
            <a:pPr marL="0" indent="0" algn="l">
              <a:lnSpc>
                <a:spcPts val="2550"/>
              </a:lnSpc>
              <a:buNone/>
            </a:pPr>
            <a:r>
              <a:rPr lang="en-US" sz="1550" kern="0" spc="-32" dirty="0">
                <a:solidFill>
                  <a:srgbClr val="E0D6DE"/>
                </a:solidFill>
                <a:latin typeface="Inter" pitchFamily="34" charset="0"/>
                <a:ea typeface="Inter" pitchFamily="34" charset="-122"/>
                <a:cs typeface="Inter" pitchFamily="34" charset="-120"/>
              </a:rPr>
              <a:t>Integrate AI-driven automated threat mitigation to reduce response time and improve cybersecurity defenses.</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792</Words>
  <Application>Microsoft Office PowerPoint</Application>
  <PresentationFormat>Custom</PresentationFormat>
  <Paragraphs>86</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Petrona Bold</vt:lpstr>
      <vt:lpstr>Arial</vt:lpstr>
      <vt:lpstr>Inter</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Tanisha Garg</cp:lastModifiedBy>
  <cp:revision>2</cp:revision>
  <dcterms:created xsi:type="dcterms:W3CDTF">2025-03-25T21:18:37Z</dcterms:created>
  <dcterms:modified xsi:type="dcterms:W3CDTF">2025-03-25T21:35:29Z</dcterms:modified>
</cp:coreProperties>
</file>